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y="6858000" cx="12192000"/>
  <p:notesSz cx="6799250" cy="9929800"/>
  <p:embeddedFontLst>
    <p:embeddedFont>
      <p:font typeface="Helvetica Neue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2" roundtripDataSignature="AMtx7mgrxAFsuSLVQ1xYAuJI4wleDCDp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8676587-62FA-4550-BDDC-CC5A59D4A0C3}">
  <a:tblStyle styleId="{38676587-62FA-4550-BDDC-CC5A59D4A0C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HelveticaNeue-regular.fntdata"/><Relationship Id="rId47" Type="http://schemas.openxmlformats.org/officeDocument/2006/relationships/slide" Target="slides/slide41.xml"/><Relationship Id="rId49" Type="http://schemas.openxmlformats.org/officeDocument/2006/relationships/font" Target="fonts/HelveticaNeue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HelveticaNeue-boldItalic.fntdata"/><Relationship Id="rId50" Type="http://schemas.openxmlformats.org/officeDocument/2006/relationships/font" Target="fonts/HelveticaNeue-italic.fntdata"/><Relationship Id="rId52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ur-lex.europa.eu/legal-content/IT/TXT/?uri=CELEX%3A52019DC0640&amp;qid=1620119201679" TargetMode="External"/><Relationship Id="rId3" Type="http://schemas.openxmlformats.org/officeDocument/2006/relationships/hyperlink" Target="https://eur-lex.europa.eu/legal-content/IT/TXT/?uri=COM:2020:98:FIN" TargetMode="External"/><Relationship Id="rId4" Type="http://schemas.openxmlformats.org/officeDocument/2006/relationships/hyperlink" Target="https://eur-lex.europa.eu/legal-content/IT/TXT/?qid=1593086905382&amp;uri=CELEX%3A52020DC0102" TargetMode="External"/><Relationship Id="rId5" Type="http://schemas.openxmlformats.org/officeDocument/2006/relationships/hyperlink" Target="https://eur-lex.europa.eu/legal-content/IT/TXT/?qid=1590732521013&amp;uri=COM%3A2020%3A456%3AFIN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ur-lex.europa.eu/legal-content/IT/TXT/?uri=CELEX%3A52019DC0640&amp;qid=1620119201679" TargetMode="External"/><Relationship Id="rId3" Type="http://schemas.openxmlformats.org/officeDocument/2006/relationships/hyperlink" Target="https://eur-lex.europa.eu/legal-content/IT/TXT/?uri=COM:2020:98:FIN" TargetMode="External"/><Relationship Id="rId4" Type="http://schemas.openxmlformats.org/officeDocument/2006/relationships/hyperlink" Target="https://eur-lex.europa.eu/legal-content/IT/TXT/?qid=1593086905382&amp;uri=CELEX%3A52020DC0102" TargetMode="External"/><Relationship Id="rId5" Type="http://schemas.openxmlformats.org/officeDocument/2006/relationships/hyperlink" Target="https://eur-lex.europa.eu/legal-content/IT/TXT/?qid=1590732521013&amp;uri=COM%3A2020%3A456%3AFIN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0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1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2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3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4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5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6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7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/>
              <a:t>Il Green Deal europeo [1], il piano d'azione per l'economia circolare [2] e la strategia industriale del 2020 [3] individuano nel tessile un settore prioritario il cui potenziale di circolarità è elevato, e che pertanto è fondamentale nella transizione verso un'economia più sostenibile e circolare. Il piano per la ripresa [4] ha poi descritto le ripercussioni della pandemia di COVID-19 sull'ecosistema industriale del tessile nell'UE, individuandone le esigenze di ripresa alla luce delle carenze attuali e previste, sia sul versante della domanda che su quello dell'offerta. Questa iniziativa mira a facilitare il passaggio dell'UE a un'economia circolare e a impatto climatico zero, nella quale i prodotti sono progettati per essere più durevoli, riutilizzabili, riparabili e riciclabili, e a fare in modo che il settore del tessile si riprenda dalla crisi del coronavirus in modo sostenibile e competitivo, applicando i principi dell'economia circolare alla produzione, ai prodotti, al consumo, alla gestione dei rifiuti e alle materie prime secondarie. Verranno sostenuti investimenti, ricerca e innovazione.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[1]</a:t>
            </a:r>
            <a:r>
              <a:rPr b="0" i="0" lang="it-IT" u="sng">
                <a:solidFill>
                  <a:srgbClr val="004494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https://eur-lex.europa.eu/legal-content/IT/TXT/?uri=CELEX%3A52019DC0640&amp;qid=1620119201679</a:t>
            </a:r>
            <a:endParaRPr b="0" i="0" u="sng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[2]</a:t>
            </a:r>
            <a:r>
              <a:rPr b="0" i="0" lang="it-IT" u="sng">
                <a:solidFill>
                  <a:srgbClr val="004494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https://eur-lex.europa.eu/legal-content/IT/TXT/?uri=COM:2020:98:FIN</a:t>
            </a:r>
            <a:endParaRPr b="0" i="0" u="sng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[3]</a:t>
            </a:r>
            <a:r>
              <a:rPr b="0" i="0" lang="it-IT" u="sng">
                <a:solidFill>
                  <a:srgbClr val="00449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https://eur-lex.europa.eu/legal-content/IT/TXT/?qid=1593086905382&amp;uri=CELEX%3A52020DC0102</a:t>
            </a:r>
            <a:endParaRPr b="0" i="0" u="sng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[4]</a:t>
            </a:r>
            <a:r>
              <a:rPr b="0" i="0" lang="it-IT" u="sng">
                <a:solidFill>
                  <a:srgbClr val="004494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https://eur-lex.europa.eu/legal-content/IT/TXT/?qid=1590732521013&amp;uri=COM%3A2020%3A456%3AFIN</a:t>
            </a:r>
            <a:endParaRPr/>
          </a:p>
        </p:txBody>
      </p:sp>
      <p:sp>
        <p:nvSpPr>
          <p:cNvPr id="254" name="Google Shape;254;p17:notes"/>
          <p:cNvSpPr txBox="1"/>
          <p:nvPr>
            <p:ph idx="12" type="sldNum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18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/>
              <a:t>Il Green Deal europeo [1], il piano d'azione per l'economia circolare [2] e la strategia industriale del 2020 [3] individuano nel tessile un settore prioritario il cui potenziale di circolarità è elevato, e che pertanto è fondamentale nella transizione verso un'economia più sostenibile e circolare. Il piano per la ripresa [4] ha poi descritto le ripercussioni della pandemia di COVID-19 sull'ecosistema industriale del tessile nell'UE, individuandone le esigenze di ripresa alla luce delle carenze attuali e previste, sia sul versante della domanda che su quello dell'offerta. Questa iniziativa mira a facilitare il passaggio dell'UE a un'economia circolare e a impatto climatico zero, nella quale i prodotti sono progettati per essere più durevoli, riutilizzabili, riparabili e riciclabili, e a fare in modo che il settore del tessile si riprenda dalla crisi del coronavirus in modo sostenibile e competitivo, applicando i principi dell'economia circolare alla produzione, ai prodotti, al consumo, alla gestione dei rifiuti e alle materie prime secondarie. Verranno sostenuti investimenti, ricerca e innovazione.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[1]</a:t>
            </a:r>
            <a:r>
              <a:rPr b="0" i="0" lang="it-IT" u="sng">
                <a:solidFill>
                  <a:srgbClr val="004494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https://eur-lex.europa.eu/legal-content/IT/TXT/?uri=CELEX%3A52019DC0640&amp;qid=1620119201679</a:t>
            </a:r>
            <a:endParaRPr b="0" i="0" u="sng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[2]</a:t>
            </a:r>
            <a:r>
              <a:rPr b="0" i="0" lang="it-IT" u="sng">
                <a:solidFill>
                  <a:srgbClr val="004494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https://eur-lex.europa.eu/legal-content/IT/TXT/?uri=COM:2020:98:FIN</a:t>
            </a:r>
            <a:endParaRPr b="0" i="0" u="sng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[3]</a:t>
            </a:r>
            <a:r>
              <a:rPr b="0" i="0" lang="it-IT" u="sng">
                <a:solidFill>
                  <a:srgbClr val="00449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https://eur-lex.europa.eu/legal-content/IT/TXT/?qid=1593086905382&amp;uri=CELEX%3A52020DC0102</a:t>
            </a:r>
            <a:endParaRPr b="0" i="0" u="sng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[4]</a:t>
            </a:r>
            <a:r>
              <a:rPr b="0" i="0" lang="it-IT" u="sng">
                <a:solidFill>
                  <a:srgbClr val="004494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https://eur-lex.europa.eu/legal-content/IT/TXT/?qid=1590732521013&amp;uri=COM%3A2020%3A456%3AFIN</a:t>
            </a:r>
            <a:endParaRPr/>
          </a:p>
        </p:txBody>
      </p:sp>
      <p:sp>
        <p:nvSpPr>
          <p:cNvPr id="262" name="Google Shape;262;p18:notes"/>
          <p:cNvSpPr txBox="1"/>
          <p:nvPr>
            <p:ph idx="12" type="sldNum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19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9:notes"/>
          <p:cNvSpPr txBox="1"/>
          <p:nvPr>
            <p:ph idx="12" type="sldNum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0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0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1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2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2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3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3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4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4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5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5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6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6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7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7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8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8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9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9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0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p30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Sappiamo la pressione dei brand con i loro capitolati e le richieste di certificazioni varie ed eterogenee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Nota: Scriviamo ‘Efficiente’, ma dovremmo dire ‘FATTIBILE’</a:t>
            </a:r>
            <a:endParaRPr/>
          </a:p>
        </p:txBody>
      </p:sp>
      <p:sp>
        <p:nvSpPr>
          <p:cNvPr id="376" name="Google Shape;376;p30:notes"/>
          <p:cNvSpPr txBox="1"/>
          <p:nvPr>
            <p:ph idx="12" type="sldNum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1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31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Scriviamo ‘Efficiente’, ma dovremmo dire ‘FATTIBILE’</a:t>
            </a:r>
            <a:endParaRPr/>
          </a:p>
        </p:txBody>
      </p:sp>
      <p:sp>
        <p:nvSpPr>
          <p:cNvPr id="384" name="Google Shape;384;p31:notes"/>
          <p:cNvSpPr txBox="1"/>
          <p:nvPr>
            <p:ph idx="12" type="sldNum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2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2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3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p33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3:notes"/>
          <p:cNvSpPr txBox="1"/>
          <p:nvPr>
            <p:ph idx="12" type="sldNum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4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p34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Scriviamo ‘Efficiente’, ma dovremmo dire ‘FATTIBILE’</a:t>
            </a:r>
            <a:endParaRPr/>
          </a:p>
        </p:txBody>
      </p:sp>
      <p:sp>
        <p:nvSpPr>
          <p:cNvPr id="472" name="Google Shape;472;p34:notes"/>
          <p:cNvSpPr txBox="1"/>
          <p:nvPr>
            <p:ph idx="12" type="sldNum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5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35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Scriviamo ‘Efficiente’, ma dovremmo dire ‘FATTIBILE’</a:t>
            </a:r>
            <a:endParaRPr/>
          </a:p>
        </p:txBody>
      </p:sp>
      <p:sp>
        <p:nvSpPr>
          <p:cNvPr id="482" name="Google Shape;482;p35:notes"/>
          <p:cNvSpPr txBox="1"/>
          <p:nvPr>
            <p:ph idx="12" type="sldNum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6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p36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Possiamo citare anche il neocostituito CONSORZIO AURA per le aziende del LUSSO (Prada, LVHM e Cartier)</a:t>
            </a:r>
            <a:endParaRPr/>
          </a:p>
        </p:txBody>
      </p:sp>
      <p:sp>
        <p:nvSpPr>
          <p:cNvPr id="492" name="Google Shape;492;p36:notes"/>
          <p:cNvSpPr txBox="1"/>
          <p:nvPr>
            <p:ph idx="12" type="sldNum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7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p37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37:notes"/>
          <p:cNvSpPr txBox="1"/>
          <p:nvPr>
            <p:ph idx="12" type="sldNum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8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1" name="Google Shape;511;p38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38:notes"/>
          <p:cNvSpPr txBox="1"/>
          <p:nvPr>
            <p:ph idx="12" type="sldNum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9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9" name="Google Shape;519;p39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Ognuna di queste tematiche richiederebbe una sessione apposita del tavolo</a:t>
            </a:r>
            <a:endParaRPr/>
          </a:p>
        </p:txBody>
      </p:sp>
      <p:sp>
        <p:nvSpPr>
          <p:cNvPr id="520" name="Google Shape;520;p39:notes"/>
          <p:cNvSpPr txBox="1"/>
          <p:nvPr>
            <p:ph idx="12" type="sldNum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0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9" name="Google Shape;529;p40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40:notes"/>
          <p:cNvSpPr txBox="1"/>
          <p:nvPr>
            <p:ph idx="12" type="sldNum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1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9" name="Google Shape;539;p41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/>
              <a:t>Per discutere più in profondità si potrebbe impostare un ‘processo’ ad una tecnologia o metodologia, con «difensori» ed «accusatori»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/>
              <a:t>Oppure andare OLTRE l’aspetto seminariale di approfondimento e discussione: progettualità, report etc..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40" name="Google Shape;540;p41:notes"/>
          <p:cNvSpPr txBox="1"/>
          <p:nvPr>
            <p:ph idx="12" type="sldNum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6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8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/>
          <p:nvPr>
            <p:ph idx="1" type="body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9:notes"/>
          <p:cNvSpPr/>
          <p:nvPr>
            <p:ph idx="2" type="sldImg"/>
          </p:nvPr>
        </p:nvSpPr>
        <p:spPr>
          <a:xfrm>
            <a:off x="90488" y="744538"/>
            <a:ext cx="6618287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5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6" name="Google Shape;76;p5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7" name="Google Shape;77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5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4" name="Google Shape;84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4"/>
          <p:cNvSpPr txBox="1"/>
          <p:nvPr>
            <p:ph type="title"/>
          </p:nvPr>
        </p:nvSpPr>
        <p:spPr>
          <a:xfrm>
            <a:off x="1259352" y="365125"/>
            <a:ext cx="1009444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5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5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4"/>
          <p:cNvSpPr txBox="1"/>
          <p:nvPr>
            <p:ph type="title"/>
          </p:nvPr>
        </p:nvSpPr>
        <p:spPr>
          <a:xfrm>
            <a:off x="1259352" y="365125"/>
            <a:ext cx="1009444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la">
  <p:cSld name="Tabella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5"/>
          <p:cNvSpPr/>
          <p:nvPr/>
        </p:nvSpPr>
        <p:spPr>
          <a:xfrm>
            <a:off x="0" y="2"/>
            <a:ext cx="12192000" cy="1051075"/>
          </a:xfrm>
          <a:prstGeom prst="rect">
            <a:avLst/>
          </a:prstGeom>
          <a:solidFill>
            <a:srgbClr val="003A6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5"/>
          <p:cNvSpPr txBox="1"/>
          <p:nvPr>
            <p:ph type="title"/>
          </p:nvPr>
        </p:nvSpPr>
        <p:spPr>
          <a:xfrm>
            <a:off x="551219" y="303802"/>
            <a:ext cx="109728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5"/>
          <p:cNvSpPr txBox="1"/>
          <p:nvPr>
            <p:ph idx="1" type="body"/>
          </p:nvPr>
        </p:nvSpPr>
        <p:spPr>
          <a:xfrm>
            <a:off x="609600" y="1600201"/>
            <a:ext cx="10972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45"/>
          <p:cNvSpPr txBox="1"/>
          <p:nvPr>
            <p:ph idx="12" type="sldNum"/>
          </p:nvPr>
        </p:nvSpPr>
        <p:spPr>
          <a:xfrm>
            <a:off x="10701984" y="6223994"/>
            <a:ext cx="8220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3" name="Google Shape;33;p45"/>
          <p:cNvSpPr txBox="1"/>
          <p:nvPr>
            <p:ph idx="11" type="ftr"/>
          </p:nvPr>
        </p:nvSpPr>
        <p:spPr>
          <a:xfrm>
            <a:off x="1948871" y="6223994"/>
            <a:ext cx="8642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>
  <p:cSld name="Titolo e contenuto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6"/>
          <p:cNvSpPr/>
          <p:nvPr/>
        </p:nvSpPr>
        <p:spPr>
          <a:xfrm>
            <a:off x="0" y="2"/>
            <a:ext cx="12192000" cy="1051075"/>
          </a:xfrm>
          <a:prstGeom prst="rect">
            <a:avLst/>
          </a:prstGeom>
          <a:solidFill>
            <a:srgbClr val="003A6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6"/>
          <p:cNvSpPr txBox="1"/>
          <p:nvPr>
            <p:ph type="title"/>
          </p:nvPr>
        </p:nvSpPr>
        <p:spPr>
          <a:xfrm>
            <a:off x="551219" y="303802"/>
            <a:ext cx="109728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  <a:defRPr sz="2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6"/>
          <p:cNvSpPr txBox="1"/>
          <p:nvPr>
            <p:ph idx="1" type="body"/>
          </p:nvPr>
        </p:nvSpPr>
        <p:spPr>
          <a:xfrm>
            <a:off x="551219" y="1253067"/>
            <a:ext cx="10972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b="1" sz="2000">
                <a:solidFill>
                  <a:srgbClr val="7F7F7F"/>
                </a:solidFill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b="1" sz="2000">
                <a:solidFill>
                  <a:srgbClr val="7F7F7F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b="1" sz="2000">
                <a:solidFill>
                  <a:srgbClr val="7F7F7F"/>
                </a:solidFill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b="1" sz="2000">
                <a:solidFill>
                  <a:srgbClr val="7F7F7F"/>
                </a:solidFill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b="1" sz="2000">
                <a:solidFill>
                  <a:srgbClr val="7F7F7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46"/>
          <p:cNvSpPr txBox="1"/>
          <p:nvPr>
            <p:ph idx="2" type="body"/>
          </p:nvPr>
        </p:nvSpPr>
        <p:spPr>
          <a:xfrm>
            <a:off x="551219" y="2017398"/>
            <a:ext cx="1097279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46"/>
          <p:cNvSpPr txBox="1"/>
          <p:nvPr>
            <p:ph idx="3" type="body"/>
          </p:nvPr>
        </p:nvSpPr>
        <p:spPr>
          <a:xfrm>
            <a:off x="551219" y="3409089"/>
            <a:ext cx="10972799" cy="1013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6"/>
          <p:cNvSpPr txBox="1"/>
          <p:nvPr>
            <p:ph idx="12" type="sldNum"/>
          </p:nvPr>
        </p:nvSpPr>
        <p:spPr>
          <a:xfrm>
            <a:off x="10701984" y="6223994"/>
            <a:ext cx="8220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1" name="Google Shape;41;p46"/>
          <p:cNvSpPr txBox="1"/>
          <p:nvPr>
            <p:ph idx="11" type="ftr"/>
          </p:nvPr>
        </p:nvSpPr>
        <p:spPr>
          <a:xfrm>
            <a:off x="1948871" y="6223994"/>
            <a:ext cx="8642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8"/>
          <p:cNvSpPr txBox="1"/>
          <p:nvPr>
            <p:ph type="title"/>
          </p:nvPr>
        </p:nvSpPr>
        <p:spPr>
          <a:xfrm>
            <a:off x="1259352" y="365125"/>
            <a:ext cx="1009444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4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4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4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4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0"/>
          <p:cNvSpPr txBox="1"/>
          <p:nvPr>
            <p:ph type="title"/>
          </p:nvPr>
        </p:nvSpPr>
        <p:spPr>
          <a:xfrm>
            <a:off x="1259352" y="365125"/>
            <a:ext cx="1009444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/>
          <p:nvPr>
            <p:ph type="title"/>
          </p:nvPr>
        </p:nvSpPr>
        <p:spPr>
          <a:xfrm>
            <a:off x="1259352" y="365125"/>
            <a:ext cx="1009444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5" name="Google Shape;15;p42"/>
          <p:cNvPicPr preferRelativeResize="0"/>
          <p:nvPr/>
        </p:nvPicPr>
        <p:blipFill rotWithShape="1">
          <a:blip r:embed="rId1">
            <a:alphaModFix/>
          </a:blip>
          <a:srcRect b="0" l="14207" r="0" t="15787"/>
          <a:stretch/>
        </p:blipFill>
        <p:spPr>
          <a:xfrm>
            <a:off x="0" y="0"/>
            <a:ext cx="1125415" cy="156232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"/>
          <p:cNvGrpSpPr/>
          <p:nvPr/>
        </p:nvGrpSpPr>
        <p:grpSpPr>
          <a:xfrm>
            <a:off x="-1" y="0"/>
            <a:ext cx="12192001" cy="6862511"/>
            <a:chOff x="-1" y="0"/>
            <a:chExt cx="12192001" cy="6862511"/>
          </a:xfrm>
        </p:grpSpPr>
        <p:pic>
          <p:nvPicPr>
            <p:cNvPr id="104" name="Google Shape;104;p1"/>
            <p:cNvPicPr preferRelativeResize="0"/>
            <p:nvPr/>
          </p:nvPicPr>
          <p:blipFill rotWithShape="1">
            <a:blip r:embed="rId3">
              <a:alphaModFix/>
            </a:blip>
            <a:srcRect b="4070" l="29638" r="30512" t="3320"/>
            <a:stretch/>
          </p:blipFill>
          <p:spPr>
            <a:xfrm>
              <a:off x="-1" y="0"/>
              <a:ext cx="5443105" cy="6862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1"/>
            <p:cNvSpPr/>
            <p:nvPr/>
          </p:nvSpPr>
          <p:spPr>
            <a:xfrm>
              <a:off x="5443104" y="0"/>
              <a:ext cx="6748896" cy="685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1"/>
          <p:cNvSpPr txBox="1"/>
          <p:nvPr/>
        </p:nvSpPr>
        <p:spPr>
          <a:xfrm>
            <a:off x="4926891" y="1220806"/>
            <a:ext cx="7265109" cy="27201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i="0" lang="it-IT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Cluster Made in Italy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i="0" lang="it-IT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Tavoli Tematici</a:t>
            </a:r>
            <a:endParaRPr b="1" i="0" sz="6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5071432" y="4281755"/>
            <a:ext cx="7120568" cy="942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1" lang="it-IT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Kick off meeting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it-IT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28 Luglio 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10"/>
          <p:cNvGrpSpPr/>
          <p:nvPr/>
        </p:nvGrpSpPr>
        <p:grpSpPr>
          <a:xfrm>
            <a:off x="-1" y="0"/>
            <a:ext cx="12192001" cy="6862511"/>
            <a:chOff x="-1" y="0"/>
            <a:chExt cx="12192001" cy="6862511"/>
          </a:xfrm>
        </p:grpSpPr>
        <p:pic>
          <p:nvPicPr>
            <p:cNvPr id="191" name="Google Shape;191;p10"/>
            <p:cNvPicPr preferRelativeResize="0"/>
            <p:nvPr/>
          </p:nvPicPr>
          <p:blipFill rotWithShape="1">
            <a:blip r:embed="rId3">
              <a:alphaModFix/>
            </a:blip>
            <a:srcRect b="4070" l="29638" r="30512" t="3320"/>
            <a:stretch/>
          </p:blipFill>
          <p:spPr>
            <a:xfrm>
              <a:off x="-1" y="0"/>
              <a:ext cx="5443105" cy="6862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p10"/>
            <p:cNvSpPr/>
            <p:nvPr/>
          </p:nvSpPr>
          <p:spPr>
            <a:xfrm>
              <a:off x="5443104" y="0"/>
              <a:ext cx="6748896" cy="685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" name="Google Shape;193;p10"/>
          <p:cNvSpPr txBox="1"/>
          <p:nvPr/>
        </p:nvSpPr>
        <p:spPr>
          <a:xfrm>
            <a:off x="4926891" y="1220806"/>
            <a:ext cx="7265109" cy="27201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it-IT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Cluster Made in Italy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it-IT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Tavolo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it-IT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Modelli di business</a:t>
            </a:r>
            <a:endParaRPr b="1" sz="6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 txBox="1"/>
          <p:nvPr>
            <p:ph type="title"/>
          </p:nvPr>
        </p:nvSpPr>
        <p:spPr>
          <a:xfrm>
            <a:off x="1436956" y="236759"/>
            <a:ext cx="771964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it-IT" sz="3200"/>
              <a:t>MODELLI DI BUSINESS - </a:t>
            </a:r>
            <a:r>
              <a:rPr lang="it-IT" sz="3200"/>
              <a:t>Il perimetro di azione</a:t>
            </a:r>
            <a:endParaRPr b="1" sz="3200"/>
          </a:p>
        </p:txBody>
      </p:sp>
      <p:pic>
        <p:nvPicPr>
          <p:cNvPr id="199" name="Google Shape;199;p11"/>
          <p:cNvPicPr preferRelativeResize="0"/>
          <p:nvPr/>
        </p:nvPicPr>
        <p:blipFill rotWithShape="1">
          <a:blip r:embed="rId3">
            <a:alphaModFix/>
          </a:blip>
          <a:srcRect b="0" l="14207" r="0" t="15787"/>
          <a:stretch/>
        </p:blipFill>
        <p:spPr>
          <a:xfrm>
            <a:off x="0" y="0"/>
            <a:ext cx="1125415" cy="1562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11"/>
          <p:cNvCxnSpPr/>
          <p:nvPr/>
        </p:nvCxnSpPr>
        <p:spPr>
          <a:xfrm>
            <a:off x="1401581" y="1262185"/>
            <a:ext cx="916744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1" name="Google Shape;20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94685" y="348295"/>
            <a:ext cx="1935480" cy="67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1"/>
          <p:cNvSpPr txBox="1"/>
          <p:nvPr>
            <p:ph idx="1" type="body"/>
          </p:nvPr>
        </p:nvSpPr>
        <p:spPr>
          <a:xfrm>
            <a:off x="992643" y="2187769"/>
            <a:ext cx="1058975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t-IT" sz="2400">
                <a:latin typeface="Helvetica Neue"/>
                <a:ea typeface="Helvetica Neue"/>
                <a:cs typeface="Helvetica Neue"/>
                <a:sym typeface="Helvetica Neue"/>
              </a:rPr>
              <a:t>E’ innegabile come il processo di globalizzazione dei mercati </a:t>
            </a:r>
            <a:r>
              <a:rPr lang="it-IT" sz="2400" u="sng">
                <a:latin typeface="Helvetica Neue"/>
                <a:ea typeface="Helvetica Neue"/>
                <a:cs typeface="Helvetica Neue"/>
                <a:sym typeface="Helvetica Neue"/>
              </a:rPr>
              <a:t>abbia comportato una sempre crescente difficoltà per molte aziende di produrre con un proprio marchio</a:t>
            </a:r>
            <a:r>
              <a:rPr lang="it-IT" sz="2400">
                <a:latin typeface="Helvetica Neue"/>
                <a:ea typeface="Helvetica Neue"/>
                <a:cs typeface="Helvetica Neue"/>
                <a:sym typeface="Helvetica Neue"/>
              </a:rPr>
              <a:t> e conseguentemente ad un passaggio da un modello di business B2C ad un modello B2B.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t-IT" sz="2400">
                <a:latin typeface="Helvetica Neue"/>
                <a:ea typeface="Helvetica Neue"/>
                <a:cs typeface="Helvetica Neue"/>
                <a:sym typeface="Helvetica Neue"/>
              </a:rPr>
              <a:t>In molti ambiti, si può infatti affermare che il </a:t>
            </a:r>
            <a:r>
              <a:rPr lang="it-IT" sz="2400" u="sng">
                <a:latin typeface="Helvetica Neue"/>
                <a:ea typeface="Helvetica Neue"/>
                <a:cs typeface="Helvetica Neue"/>
                <a:sym typeface="Helvetica Neue"/>
              </a:rPr>
              <a:t>Made in Italy è prodotto in Italia</a:t>
            </a:r>
            <a:r>
              <a:rPr lang="it-IT" sz="24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it-IT" sz="2400" u="sng">
                <a:latin typeface="Helvetica Neue"/>
                <a:ea typeface="Helvetica Neue"/>
                <a:cs typeface="Helvetica Neue"/>
                <a:sym typeface="Helvetica Neue"/>
              </a:rPr>
              <a:t>ma non più venduto da aziende italiane</a:t>
            </a:r>
            <a:r>
              <a:rPr lang="it-IT" sz="24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9315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</a:pPr>
            <a:r>
              <a:t/>
            </a:r>
            <a:endParaRPr sz="2133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"/>
          <p:cNvSpPr txBox="1"/>
          <p:nvPr>
            <p:ph type="title"/>
          </p:nvPr>
        </p:nvSpPr>
        <p:spPr>
          <a:xfrm>
            <a:off x="1436956" y="236759"/>
            <a:ext cx="771964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it-IT" sz="3200"/>
              <a:t>MODELLI DI BUSINESS - </a:t>
            </a:r>
            <a:r>
              <a:rPr lang="it-IT" sz="3200"/>
              <a:t>Il perimetro di azione</a:t>
            </a:r>
            <a:endParaRPr b="1" sz="3200"/>
          </a:p>
        </p:txBody>
      </p:sp>
      <p:pic>
        <p:nvPicPr>
          <p:cNvPr id="208" name="Google Shape;208;p12"/>
          <p:cNvPicPr preferRelativeResize="0"/>
          <p:nvPr/>
        </p:nvPicPr>
        <p:blipFill rotWithShape="1">
          <a:blip r:embed="rId3">
            <a:alphaModFix/>
          </a:blip>
          <a:srcRect b="0" l="14207" r="0" t="15787"/>
          <a:stretch/>
        </p:blipFill>
        <p:spPr>
          <a:xfrm>
            <a:off x="0" y="0"/>
            <a:ext cx="1125415" cy="1562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12"/>
          <p:cNvCxnSpPr/>
          <p:nvPr/>
        </p:nvCxnSpPr>
        <p:spPr>
          <a:xfrm>
            <a:off x="1401581" y="1262185"/>
            <a:ext cx="916744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0" name="Google Shape;21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94685" y="348295"/>
            <a:ext cx="1935480" cy="67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2"/>
          <p:cNvSpPr txBox="1"/>
          <p:nvPr/>
        </p:nvSpPr>
        <p:spPr>
          <a:xfrm>
            <a:off x="1560028" y="1825625"/>
            <a:ext cx="8217017" cy="454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1" lang="it-IT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Osservazione dei trend di mercato e dei consumi</a:t>
            </a:r>
            <a:endParaRPr/>
          </a:p>
          <a:p>
            <a:pPr indent="-126047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3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1" lang="it-IT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livello di singola azienda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it-IT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Pensare B2C</a:t>
            </a:r>
            <a:endParaRPr/>
          </a:p>
          <a:p>
            <a:pPr indent="-342900" lvl="1" marL="10858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t-IT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Comunicazione</a:t>
            </a:r>
            <a:endParaRPr/>
          </a:p>
          <a:p>
            <a:pPr indent="-342900" lvl="1" marL="10858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t-IT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Storia, cultura, archivi aziendali</a:t>
            </a:r>
            <a:endParaRPr/>
          </a:p>
          <a:p>
            <a:pPr indent="-342900" lvl="1" marL="10858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t-IT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Conoscenza del mercato finale</a:t>
            </a:r>
            <a:endParaRPr/>
          </a:p>
          <a:p>
            <a:pPr indent="-342900" lvl="1" marL="10858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t-IT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Collegamento con il territorio</a:t>
            </a:r>
            <a:endParaRPr/>
          </a:p>
          <a:p>
            <a:pPr indent="-126047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3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1" lang="it-IT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livello territoriale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it-IT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Essere attrattivi</a:t>
            </a:r>
            <a:endParaRPr/>
          </a:p>
          <a:p>
            <a:pPr indent="-228600" lvl="1" marL="1028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it-IT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Come valorizzare il territorio </a:t>
            </a:r>
            <a:endParaRPr/>
          </a:p>
          <a:p>
            <a:pPr indent="-228600" lvl="1" marL="1028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it-IT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competenze come fattore attrattivo</a:t>
            </a:r>
            <a:endParaRPr/>
          </a:p>
          <a:p>
            <a:pPr indent="-228600" lvl="1" marL="1028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it-IT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alleanze pubblico privato</a:t>
            </a:r>
            <a:endParaRPr/>
          </a:p>
          <a:p>
            <a:pPr indent="-228600" lvl="1" marL="1028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it-IT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Come attrarre occupazione di qualità</a:t>
            </a:r>
            <a:endParaRPr/>
          </a:p>
          <a:p>
            <a:pPr indent="-228600" lvl="1" marL="1028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it-IT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Politiche con le grandi imprese</a:t>
            </a:r>
            <a:endParaRPr/>
          </a:p>
          <a:p>
            <a:pPr indent="-144145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/>
          <p:nvPr>
            <p:ph type="title"/>
          </p:nvPr>
        </p:nvSpPr>
        <p:spPr>
          <a:xfrm>
            <a:off x="1436956" y="236759"/>
            <a:ext cx="771964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it-IT" sz="3200"/>
              <a:t>MODELLI DI BUSINESS – Output e modalità</a:t>
            </a:r>
            <a:endParaRPr/>
          </a:p>
        </p:txBody>
      </p:sp>
      <p:pic>
        <p:nvPicPr>
          <p:cNvPr id="217" name="Google Shape;217;p13"/>
          <p:cNvPicPr preferRelativeResize="0"/>
          <p:nvPr/>
        </p:nvPicPr>
        <p:blipFill rotWithShape="1">
          <a:blip r:embed="rId3">
            <a:alphaModFix/>
          </a:blip>
          <a:srcRect b="0" l="14207" r="0" t="15787"/>
          <a:stretch/>
        </p:blipFill>
        <p:spPr>
          <a:xfrm>
            <a:off x="0" y="0"/>
            <a:ext cx="1125415" cy="1562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Google Shape;218;p13"/>
          <p:cNvCxnSpPr/>
          <p:nvPr/>
        </p:nvCxnSpPr>
        <p:spPr>
          <a:xfrm>
            <a:off x="1401581" y="1262185"/>
            <a:ext cx="916744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9" name="Google Shape;21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94685" y="348295"/>
            <a:ext cx="1935480" cy="67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/>
              <a:t>Analisi strutturate di trend di mercato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/>
              <a:t>Analisi di casi di successo a livello aziendale o territoriale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/>
              <a:t>Analisi casi di successo di filiera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/>
              <a:t>Supporto allo sviluppo di progetti territoriali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/>
              <a:t>Promozione di alleanze sovraterritoriali per lo sviluppo di progettualità 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/>
              <a:t>Connessione con i finanziamenti nazionali (se presenti) e soprattutto Europei, attraverso la rete EEN</a:t>
            </a:r>
            <a:endParaRPr/>
          </a:p>
          <a:p>
            <a:pPr indent="-1397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it-IT" sz="1400"/>
              <a:t>Due modalità operative 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b="1" lang="it-IT" sz="1400"/>
              <a:t>Gruppo ristretto: 6/7 riunioni all’anno sui temi sopra riportati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b="1" lang="it-IT" sz="1400"/>
              <a:t>Soci cluster (e imprese) newsletter e ½ incontri annuali per restituire gli output del gruppo ristretto</a:t>
            </a:r>
            <a:endParaRPr/>
          </a:p>
          <a:p>
            <a:pPr indent="-1968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39700" lvl="1" marL="1028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 txBox="1"/>
          <p:nvPr>
            <p:ph type="title"/>
          </p:nvPr>
        </p:nvSpPr>
        <p:spPr>
          <a:xfrm>
            <a:off x="1436956" y="236759"/>
            <a:ext cx="771964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it-IT" sz="3200"/>
              <a:t>MODELLI DI BUSINESS – </a:t>
            </a:r>
            <a:r>
              <a:rPr lang="it-IT" sz="3200"/>
              <a:t>Attori da coinvolgere</a:t>
            </a:r>
            <a:endParaRPr b="1" sz="3200"/>
          </a:p>
        </p:txBody>
      </p:sp>
      <p:pic>
        <p:nvPicPr>
          <p:cNvPr id="226" name="Google Shape;226;p14"/>
          <p:cNvPicPr preferRelativeResize="0"/>
          <p:nvPr/>
        </p:nvPicPr>
        <p:blipFill rotWithShape="1">
          <a:blip r:embed="rId3">
            <a:alphaModFix/>
          </a:blip>
          <a:srcRect b="0" l="14207" r="0" t="15787"/>
          <a:stretch/>
        </p:blipFill>
        <p:spPr>
          <a:xfrm>
            <a:off x="0" y="0"/>
            <a:ext cx="1125415" cy="1562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7" name="Google Shape;227;p14"/>
          <p:cNvCxnSpPr/>
          <p:nvPr/>
        </p:nvCxnSpPr>
        <p:spPr>
          <a:xfrm>
            <a:off x="1401581" y="1262185"/>
            <a:ext cx="916744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8" name="Google Shape;22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94685" y="348295"/>
            <a:ext cx="1935480" cy="67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4"/>
          <p:cNvSpPr txBox="1"/>
          <p:nvPr>
            <p:ph idx="1" type="body"/>
          </p:nvPr>
        </p:nvSpPr>
        <p:spPr>
          <a:xfrm>
            <a:off x="1325619" y="1716815"/>
            <a:ext cx="8521765" cy="4441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-IT" sz="1800"/>
              <a:t>Scelta di campo: B2B O B2C? Modello misto</a:t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-IT" sz="1800"/>
              <a:t>Per i temi trattati, potrebbe essere utile agire coinvolgendo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it-IT" sz="1800"/>
              <a:t>Associazioni datoriali nazionali  socie del cluster 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it-IT" sz="1800"/>
              <a:t>Università socie del cluster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it-IT" sz="1800"/>
              <a:t>Cluster regionali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it-IT" sz="1800"/>
              <a:t>Aziende molto rappresentative (capofiliera B2C)</a:t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-2540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39700" lvl="1" marL="1028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5"/>
          <p:cNvGrpSpPr/>
          <p:nvPr/>
        </p:nvGrpSpPr>
        <p:grpSpPr>
          <a:xfrm>
            <a:off x="-1" y="0"/>
            <a:ext cx="12192001" cy="6862511"/>
            <a:chOff x="-1" y="0"/>
            <a:chExt cx="12192001" cy="6862511"/>
          </a:xfrm>
        </p:grpSpPr>
        <p:pic>
          <p:nvPicPr>
            <p:cNvPr id="235" name="Google Shape;235;p15"/>
            <p:cNvPicPr preferRelativeResize="0"/>
            <p:nvPr/>
          </p:nvPicPr>
          <p:blipFill rotWithShape="1">
            <a:blip r:embed="rId3">
              <a:alphaModFix/>
            </a:blip>
            <a:srcRect b="4070" l="29638" r="30512" t="3320"/>
            <a:stretch/>
          </p:blipFill>
          <p:spPr>
            <a:xfrm>
              <a:off x="-1" y="0"/>
              <a:ext cx="5443105" cy="6862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6" name="Google Shape;236;p15"/>
            <p:cNvSpPr/>
            <p:nvPr/>
          </p:nvSpPr>
          <p:spPr>
            <a:xfrm>
              <a:off x="5443104" y="0"/>
              <a:ext cx="6748896" cy="685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" name="Google Shape;237;p15"/>
          <p:cNvSpPr txBox="1"/>
          <p:nvPr/>
        </p:nvSpPr>
        <p:spPr>
          <a:xfrm>
            <a:off x="4926891" y="1220806"/>
            <a:ext cx="7265109" cy="27201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it-IT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Cluster Made in Italy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it-IT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Tavolo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it-IT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Economia circolare</a:t>
            </a:r>
            <a:endParaRPr b="1" sz="6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6"/>
          <p:cNvSpPr txBox="1"/>
          <p:nvPr>
            <p:ph type="title"/>
          </p:nvPr>
        </p:nvSpPr>
        <p:spPr>
          <a:xfrm>
            <a:off x="1391697" y="225873"/>
            <a:ext cx="996796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it-IT" sz="3200"/>
              <a:t>ECONOMIA CIRCOLARE - </a:t>
            </a:r>
            <a:r>
              <a:rPr lang="it-IT" sz="3200"/>
              <a:t>Il perimetro di azione</a:t>
            </a:r>
            <a:endParaRPr b="1" sz="3200"/>
          </a:p>
        </p:txBody>
      </p:sp>
      <p:sp>
        <p:nvSpPr>
          <p:cNvPr id="243" name="Google Shape;243;p16"/>
          <p:cNvSpPr txBox="1"/>
          <p:nvPr/>
        </p:nvSpPr>
        <p:spPr>
          <a:xfrm>
            <a:off x="357334" y="1550608"/>
            <a:ext cx="59244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livello paese dati macro virtuosi </a:t>
            </a:r>
            <a:endParaRPr/>
          </a:p>
        </p:txBody>
      </p:sp>
      <p:pic>
        <p:nvPicPr>
          <p:cNvPr id="244" name="Google Shape;244;p16"/>
          <p:cNvPicPr preferRelativeResize="0"/>
          <p:nvPr/>
        </p:nvPicPr>
        <p:blipFill rotWithShape="1">
          <a:blip r:embed="rId3">
            <a:alphaModFix/>
          </a:blip>
          <a:srcRect b="50000" l="31957" r="10882" t="21587"/>
          <a:stretch/>
        </p:blipFill>
        <p:spPr>
          <a:xfrm>
            <a:off x="7847870" y="1347999"/>
            <a:ext cx="4060371" cy="1345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6"/>
          <p:cNvPicPr preferRelativeResize="0"/>
          <p:nvPr/>
        </p:nvPicPr>
        <p:blipFill rotWithShape="1">
          <a:blip r:embed="rId4">
            <a:alphaModFix/>
          </a:blip>
          <a:srcRect b="48096" l="32751" r="13438" t="18086"/>
          <a:stretch/>
        </p:blipFill>
        <p:spPr>
          <a:xfrm>
            <a:off x="8216073" y="2729410"/>
            <a:ext cx="3405568" cy="142686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6"/>
          <p:cNvSpPr txBox="1"/>
          <p:nvPr/>
        </p:nvSpPr>
        <p:spPr>
          <a:xfrm>
            <a:off x="357335" y="6009487"/>
            <a:ext cx="1126430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 manca, soprattutto nei nostri settori di riferimento e soprattutto per le MPMI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informazione, conoscenza e formazione diffusa sul tema</a:t>
            </a:r>
            <a:endParaRPr/>
          </a:p>
        </p:txBody>
      </p:sp>
      <p:sp>
        <p:nvSpPr>
          <p:cNvPr id="247" name="Google Shape;247;p16"/>
          <p:cNvSpPr txBox="1"/>
          <p:nvPr/>
        </p:nvSpPr>
        <p:spPr>
          <a:xfrm>
            <a:off x="8723588" y="4090506"/>
            <a:ext cx="42563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L’Italia in 10 selfie 2021, Symbola</a:t>
            </a:r>
            <a:endParaRPr/>
          </a:p>
        </p:txBody>
      </p:sp>
      <p:sp>
        <p:nvSpPr>
          <p:cNvPr id="248" name="Google Shape;248;p16"/>
          <p:cNvSpPr txBox="1"/>
          <p:nvPr/>
        </p:nvSpPr>
        <p:spPr>
          <a:xfrm>
            <a:off x="357334" y="2016561"/>
            <a:ext cx="7451854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L’Italia è il Paese europeo con la più alta percentuale di riciclo sulla totalità dei rifiuti. Con il 79,3 % di rifiuti avviati a riciclo presenta un’incidenza quasi doppia rispetto alla media UE (39,2%).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sostituzione di materia seconda nell’economia italiana determina un risparmio annuale pari a 23 mln di tonnellate equivalenti di petrolio e a 63 mln di tonnellate di CO2 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L’industria italiana del legno arredo è prima in Europa in economia circolare: il 93% dei pannelli truciolari prodotti in Italia è fatto di legno riciclato. Seguono Belgio con l’84%, Danimarca 60%, Germania 59%, Francia 50%. Produce meno emissioni climalteranti degli altri grandi Paesi Ue: 26 kg di CO2 equivalenti ogni mille euro di produzione, a fronte dei 43 della Germania, dei 49 francesi, degli 79 britannici e degli oltre 200 spagnoli.</a:t>
            </a:r>
            <a:endParaRPr/>
          </a:p>
        </p:txBody>
      </p:sp>
      <p:sp>
        <p:nvSpPr>
          <p:cNvPr id="249" name="Google Shape;249;p16"/>
          <p:cNvSpPr txBox="1"/>
          <p:nvPr/>
        </p:nvSpPr>
        <p:spPr>
          <a:xfrm>
            <a:off x="357334" y="4559050"/>
            <a:ext cx="9001819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Nel 2018 l'industria tessile UE ha impiegato 1,66 milioni di persone (2% del valore aggiunto nel settore manifatturiero, 5% dell'occupazione e 9% di tutte le imprese manifatturiere.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 stesso tempo, l'industria ha un forte impatto sull'ambiente.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Circa il 4-6% dell'impronta ambientale UE in una serie di categorie di impatto è causata dal consumo di tessili.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Gli impatti ambientali sono un risultato diretto della produzione di massa globale e del rapido consumo di prodotti tessili.</a:t>
            </a:r>
            <a:endParaRPr/>
          </a:p>
        </p:txBody>
      </p:sp>
      <p:pic>
        <p:nvPicPr>
          <p:cNvPr id="250" name="Google Shape;25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00139" y="4367505"/>
            <a:ext cx="1134210" cy="160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"/>
          <p:cNvSpPr txBox="1"/>
          <p:nvPr>
            <p:ph type="title"/>
          </p:nvPr>
        </p:nvSpPr>
        <p:spPr>
          <a:xfrm>
            <a:off x="1391696" y="221065"/>
            <a:ext cx="10264391" cy="1160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it-IT" sz="4000"/>
              <a:t>Iniziativa UE per i prodotti sostenibili</a:t>
            </a:r>
            <a:endParaRPr/>
          </a:p>
        </p:txBody>
      </p:sp>
      <p:sp>
        <p:nvSpPr>
          <p:cNvPr id="257" name="Google Shape;257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None/>
            </a:pPr>
            <a:r>
              <a:rPr b="0" i="0" lang="it-IT">
                <a:solidFill>
                  <a:srgbClr val="333333"/>
                </a:solidFill>
              </a:rPr>
              <a:t>L’iniziativa rivedrà la direttiva sulla progettazione ecocompatibile e proporrà misure legislative supplementari ove opportuno per rendere più sostenibili i prodotti immessi sul mercato della UE.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ct val="100000"/>
              <a:buNone/>
            </a:pPr>
            <a:r>
              <a:rPr b="0" i="0" lang="it-IT">
                <a:solidFill>
                  <a:srgbClr val="333333"/>
                </a:solidFill>
              </a:rPr>
              <a:t>I consumatori, l'ambiente e il clima beneficeranno di prodotti più durevoli, riutilizzabili, riparabili, riciclabili ed efficienti sul piano energetico. L'iniziativa affronterà anche la questione della presenza di sostanze chimiche dannose in prodotti quali: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•"/>
            </a:pPr>
            <a:r>
              <a:rPr b="0" i="0" lang="it-IT">
                <a:solidFill>
                  <a:srgbClr val="333333"/>
                </a:solidFill>
              </a:rPr>
              <a:t>elettronica e apparecchiature TIC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•"/>
            </a:pPr>
            <a:r>
              <a:rPr b="1" i="0" lang="it-IT">
                <a:solidFill>
                  <a:srgbClr val="333333"/>
                </a:solidFill>
              </a:rPr>
              <a:t>prodotti tessili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•"/>
            </a:pPr>
            <a:r>
              <a:rPr b="1" i="0" lang="it-IT">
                <a:solidFill>
                  <a:srgbClr val="333333"/>
                </a:solidFill>
              </a:rPr>
              <a:t>mobili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•"/>
            </a:pPr>
            <a:r>
              <a:rPr b="0" i="0" lang="it-IT">
                <a:solidFill>
                  <a:srgbClr val="333333"/>
                </a:solidFill>
              </a:rPr>
              <a:t>acciaio, cemento e sostanze chimiche.</a:t>
            </a:r>
            <a:endParaRPr/>
          </a:p>
        </p:txBody>
      </p:sp>
      <p:cxnSp>
        <p:nvCxnSpPr>
          <p:cNvPr id="258" name="Google Shape;258;p17"/>
          <p:cNvCxnSpPr/>
          <p:nvPr/>
        </p:nvCxnSpPr>
        <p:spPr>
          <a:xfrm>
            <a:off x="1401581" y="1262185"/>
            <a:ext cx="916744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"/>
          <p:cNvSpPr txBox="1"/>
          <p:nvPr>
            <p:ph type="title"/>
          </p:nvPr>
        </p:nvSpPr>
        <p:spPr>
          <a:xfrm>
            <a:off x="1391696" y="221065"/>
            <a:ext cx="10264391" cy="1160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it-IT" sz="4000"/>
              <a:t>Strategia dell'UE in materia di prodotti tessili sostenibili</a:t>
            </a:r>
            <a:endParaRPr/>
          </a:p>
        </p:txBody>
      </p:sp>
      <p:sp>
        <p:nvSpPr>
          <p:cNvPr id="265" name="Google Shape;265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it-IT">
                <a:solidFill>
                  <a:srgbClr val="000000"/>
                </a:solidFill>
              </a:rPr>
              <a:t>Accrescere la </a:t>
            </a:r>
            <a:r>
              <a:rPr b="1" i="0" lang="it-IT">
                <a:solidFill>
                  <a:srgbClr val="000000"/>
                </a:solidFill>
              </a:rPr>
              <a:t>competitività del settore</a:t>
            </a:r>
            <a:r>
              <a:rPr b="0" i="0" lang="it-IT">
                <a:solidFill>
                  <a:srgbClr val="000000"/>
                </a:solidFill>
              </a:rPr>
              <a:t> e, nel contempo, la sua </a:t>
            </a:r>
            <a:r>
              <a:rPr b="1" i="0" lang="it-IT">
                <a:solidFill>
                  <a:srgbClr val="000000"/>
                </a:solidFill>
              </a:rPr>
              <a:t>concreta sostenibilità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b="1" i="0" lang="it-IT">
                <a:solidFill>
                  <a:srgbClr val="000000"/>
                </a:solidFill>
              </a:rPr>
              <a:t>Competitività, sostenibilità, economia circolare, riutilizzo e riciclo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b="1" i="0" lang="it-IT">
                <a:solidFill>
                  <a:srgbClr val="000000"/>
                </a:solidFill>
              </a:rPr>
              <a:t>Materie prime, processi produttivi, progettazione dei prodotti, loro riutilizzo e riciclo</a:t>
            </a:r>
            <a:endParaRPr b="0" i="0"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b="1" i="0" lang="it-IT">
                <a:solidFill>
                  <a:srgbClr val="000000"/>
                </a:solidFill>
              </a:rPr>
              <a:t>Consumatori e loro comportamenti</a:t>
            </a:r>
            <a:endParaRPr b="0" i="0"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b="0" i="0" lang="it-IT">
                <a:solidFill>
                  <a:srgbClr val="000000"/>
                </a:solidFill>
              </a:rPr>
              <a:t>Modalità per la </a:t>
            </a:r>
            <a:r>
              <a:rPr b="1" i="0" lang="it-IT">
                <a:solidFill>
                  <a:srgbClr val="000000"/>
                </a:solidFill>
              </a:rPr>
              <a:t>gestione corretta dei tessili usati e dei rifiuti tessili</a:t>
            </a:r>
            <a:endParaRPr/>
          </a:p>
        </p:txBody>
      </p:sp>
      <p:cxnSp>
        <p:nvCxnSpPr>
          <p:cNvPr id="266" name="Google Shape;266;p18"/>
          <p:cNvCxnSpPr/>
          <p:nvPr/>
        </p:nvCxnSpPr>
        <p:spPr>
          <a:xfrm>
            <a:off x="1401581" y="1262185"/>
            <a:ext cx="916744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"/>
          <p:cNvSpPr txBox="1"/>
          <p:nvPr>
            <p:ph type="title"/>
          </p:nvPr>
        </p:nvSpPr>
        <p:spPr>
          <a:xfrm>
            <a:off x="1391696" y="221065"/>
            <a:ext cx="10127443" cy="1160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it-IT" sz="4000"/>
              <a:t>Strategia dell'UE in materia di prodotti tessili sostenibili</a:t>
            </a:r>
            <a:br>
              <a:rPr lang="it-IT" sz="4000"/>
            </a:br>
            <a:r>
              <a:rPr lang="it-IT" sz="4000"/>
              <a:t>Consultazione aperta (4 agosto)</a:t>
            </a:r>
            <a:endParaRPr/>
          </a:p>
        </p:txBody>
      </p:sp>
      <p:sp>
        <p:nvSpPr>
          <p:cNvPr id="273" name="Google Shape;273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1" i="0" lang="it-IT" sz="1600">
                <a:solidFill>
                  <a:srgbClr val="000000"/>
                </a:solidFill>
              </a:rPr>
              <a:t>Prodotti tessili, un settore chiave dell'economia UE e un fattore essenziale per la ripresa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i="0" lang="it-IT" sz="1600">
                <a:solidFill>
                  <a:srgbClr val="000000"/>
                </a:solidFill>
              </a:rPr>
              <a:t>Fattori per promuovere la sostenibilità (garantendo resilienza e competitività dell’industria tessile europea)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i="0" lang="it-IT" sz="1600">
                <a:solidFill>
                  <a:srgbClr val="000000"/>
                </a:solidFill>
              </a:rPr>
              <a:t>Strumenti per uscire dalla crisi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i="0" lang="it-IT" sz="1600">
                <a:solidFill>
                  <a:srgbClr val="000000"/>
                </a:solidFill>
              </a:rPr>
              <a:t>Tecnologie per sostenere un tessile competitivo e sostenibile in UE</a:t>
            </a:r>
            <a:r>
              <a:rPr lang="it-IT" sz="1600"/>
              <a:t>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1" lang="it-IT" sz="1600">
                <a:solidFill>
                  <a:srgbClr val="000000"/>
                </a:solidFill>
              </a:rPr>
              <a:t>Economia Circolare nel settore tessile della UE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it-IT" sz="1600">
                <a:solidFill>
                  <a:srgbClr val="000000"/>
                </a:solidFill>
              </a:rPr>
              <a:t>Catena del valore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it-IT" sz="1600">
                <a:solidFill>
                  <a:srgbClr val="000000"/>
                </a:solidFill>
              </a:rPr>
              <a:t>Materie prime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it-IT" sz="1600">
                <a:solidFill>
                  <a:srgbClr val="000000"/>
                </a:solidFill>
              </a:rPr>
              <a:t>Processi di produzione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it-IT" sz="1600">
                <a:solidFill>
                  <a:srgbClr val="000000"/>
                </a:solidFill>
              </a:rPr>
              <a:t>Progettazione dei prodotti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it-IT" sz="1600">
                <a:solidFill>
                  <a:srgbClr val="000000"/>
                </a:solidFill>
              </a:rPr>
              <a:t>Comportamento di consumo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it-IT" sz="1600">
                <a:solidFill>
                  <a:srgbClr val="000000"/>
                </a:solidFill>
              </a:rPr>
              <a:t>Riutilizzo e riciclo dei prodotti tessili post-consumo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0" i="0" lang="it-IT" sz="1600">
                <a:solidFill>
                  <a:srgbClr val="000000"/>
                </a:solidFill>
              </a:rPr>
              <a:t>CONFORMITÀ GLOBALE, DILIGENZA E TRASPARENZA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it-IT" sz="1600">
                <a:solidFill>
                  <a:srgbClr val="000000"/>
                </a:solidFill>
              </a:rPr>
              <a:t>promuovere la sostenibilità lungo tutta la catena del valore 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it-IT" sz="1600">
                <a:solidFill>
                  <a:srgbClr val="000000"/>
                </a:solidFill>
              </a:rPr>
              <a:t>strumenti per garantire che materiali e prodotti tessili importati siano conformi ai requisiti legislativi UE 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it-IT" sz="1600">
                <a:solidFill>
                  <a:srgbClr val="000000"/>
                </a:solidFill>
              </a:rPr>
              <a:t>azioni prioritarie per garantire che prodotti tessili usati siano trattati e gestiti con la dovuta diligenza</a:t>
            </a:r>
            <a:br>
              <a:rPr lang="it-IT" sz="1600">
                <a:solidFill>
                  <a:srgbClr val="000000"/>
                </a:solidFill>
              </a:rPr>
            </a:br>
            <a:endParaRPr sz="1600">
              <a:solidFill>
                <a:srgbClr val="000000"/>
              </a:solidFill>
            </a:endParaRPr>
          </a:p>
        </p:txBody>
      </p:sp>
      <p:cxnSp>
        <p:nvCxnSpPr>
          <p:cNvPr id="274" name="Google Shape;274;p19"/>
          <p:cNvCxnSpPr/>
          <p:nvPr/>
        </p:nvCxnSpPr>
        <p:spPr>
          <a:xfrm>
            <a:off x="1401581" y="1262185"/>
            <a:ext cx="916744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/>
          <p:nvPr>
            <p:ph type="title"/>
          </p:nvPr>
        </p:nvSpPr>
        <p:spPr>
          <a:xfrm>
            <a:off x="1259352" y="365125"/>
            <a:ext cx="1009444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it-IT"/>
              <a:t>Indice</a:t>
            </a:r>
            <a:endParaRPr/>
          </a:p>
        </p:txBody>
      </p:sp>
      <p:sp>
        <p:nvSpPr>
          <p:cNvPr id="113" name="Google Shape;113;p2"/>
          <p:cNvSpPr txBox="1"/>
          <p:nvPr>
            <p:ph idx="1" type="body"/>
          </p:nvPr>
        </p:nvSpPr>
        <p:spPr>
          <a:xfrm>
            <a:off x="1259352" y="219830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it-IT">
                <a:latin typeface="Arial"/>
                <a:ea typeface="Arial"/>
                <a:cs typeface="Arial"/>
                <a:sym typeface="Arial"/>
              </a:rPr>
              <a:t>Definizione del perimetro del Made in Italy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it-IT">
                <a:latin typeface="Arial"/>
                <a:ea typeface="Arial"/>
                <a:cs typeface="Arial"/>
                <a:sym typeface="Arial"/>
              </a:rPr>
              <a:t>Cluster e tavoli. Quale ruolo?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it-IT">
                <a:latin typeface="Arial"/>
                <a:ea typeface="Arial"/>
                <a:cs typeface="Arial"/>
                <a:sym typeface="Arial"/>
              </a:rPr>
              <a:t>I tre tavoli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it-IT">
                <a:latin typeface="Arial"/>
                <a:ea typeface="Arial"/>
                <a:cs typeface="Arial"/>
                <a:sym typeface="Arial"/>
              </a:rPr>
              <a:t>- Modelli di Business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it-IT">
                <a:latin typeface="Arial"/>
                <a:ea typeface="Arial"/>
                <a:cs typeface="Arial"/>
                <a:sym typeface="Arial"/>
              </a:rPr>
              <a:t>- Economia Circolare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it-IT">
                <a:latin typeface="Arial"/>
                <a:ea typeface="Arial"/>
                <a:cs typeface="Arial"/>
                <a:sym typeface="Arial"/>
              </a:rPr>
              <a:t>- Tracciabilità e Anticontraffazione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0"/>
          <p:cNvSpPr txBox="1"/>
          <p:nvPr>
            <p:ph type="title"/>
          </p:nvPr>
        </p:nvSpPr>
        <p:spPr>
          <a:xfrm>
            <a:off x="1436956" y="236759"/>
            <a:ext cx="771964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it-IT" sz="3200"/>
              <a:t>ECONOMIA CIRCOLARE - </a:t>
            </a:r>
            <a:r>
              <a:rPr lang="it-IT" sz="3200"/>
              <a:t>Il perimetro di azione</a:t>
            </a:r>
            <a:endParaRPr b="1" sz="3200"/>
          </a:p>
        </p:txBody>
      </p:sp>
      <p:cxnSp>
        <p:nvCxnSpPr>
          <p:cNvPr id="280" name="Google Shape;280;p20"/>
          <p:cNvCxnSpPr/>
          <p:nvPr/>
        </p:nvCxnSpPr>
        <p:spPr>
          <a:xfrm>
            <a:off x="1401581" y="1262185"/>
            <a:ext cx="916744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1" name="Google Shape;281;p20"/>
          <p:cNvSpPr txBox="1"/>
          <p:nvPr/>
        </p:nvSpPr>
        <p:spPr>
          <a:xfrm>
            <a:off x="594872" y="1488363"/>
            <a:ext cx="11487309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Necessità di indagine e confronto su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Circolarità e interazione tra filiere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L’economia simbiotica come modello di circolarità in grado di attivare sinergie tra filiere vicine e lontane.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Circolarità e tecnologie per la gestione dei processi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contributo delle tecnologie dello scenario di Impresa 4.0 / Società 5.0 alle sfide dell’economia circolare.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Circolarità e nuova imprenditorialità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Casi di successo di imprese che hanno fatto dell’economia circolare core business ed attivazione di start-up.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Design e circolarità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ruolo del design e la sua capacità di incidere su tutto il processo: sulle definizione delle strategie e dei modelli di business, sui cambiamenti sociali e comportamentali, sui prodotti, sui processi, …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Competenze per la circolarità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ruolo della formazione per innescare e supportare la transizione dei settori verso modelli di sostenibilità / circolarità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"/>
          <p:cNvSpPr txBox="1"/>
          <p:nvPr>
            <p:ph type="title"/>
          </p:nvPr>
        </p:nvSpPr>
        <p:spPr>
          <a:xfrm>
            <a:off x="1465130" y="152142"/>
            <a:ext cx="1009444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it-IT"/>
              <a:t>Economia Circolare – 5 temi</a:t>
            </a:r>
            <a:endParaRPr/>
          </a:p>
        </p:txBody>
      </p:sp>
      <p:pic>
        <p:nvPicPr>
          <p:cNvPr id="287" name="Google Shape;28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8934" y="2613050"/>
            <a:ext cx="3419475" cy="28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1"/>
          <p:cNvSpPr txBox="1"/>
          <p:nvPr/>
        </p:nvSpPr>
        <p:spPr>
          <a:xfrm>
            <a:off x="4314761" y="2921833"/>
            <a:ext cx="15518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Materie prime</a:t>
            </a:r>
            <a:endParaRPr/>
          </a:p>
        </p:txBody>
      </p:sp>
      <p:sp>
        <p:nvSpPr>
          <p:cNvPr id="289" name="Google Shape;289;p21"/>
          <p:cNvSpPr txBox="1"/>
          <p:nvPr/>
        </p:nvSpPr>
        <p:spPr>
          <a:xfrm>
            <a:off x="6012300" y="2921834"/>
            <a:ext cx="15518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endParaRPr/>
          </a:p>
        </p:txBody>
      </p:sp>
      <p:sp>
        <p:nvSpPr>
          <p:cNvPr id="290" name="Google Shape;290;p21"/>
          <p:cNvSpPr txBox="1"/>
          <p:nvPr/>
        </p:nvSpPr>
        <p:spPr>
          <a:xfrm>
            <a:off x="6528309" y="3467161"/>
            <a:ext cx="6904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 zione</a:t>
            </a:r>
            <a:endParaRPr/>
          </a:p>
        </p:txBody>
      </p:sp>
      <p:sp>
        <p:nvSpPr>
          <p:cNvPr id="291" name="Google Shape;291;p21"/>
          <p:cNvSpPr txBox="1"/>
          <p:nvPr/>
        </p:nvSpPr>
        <p:spPr>
          <a:xfrm>
            <a:off x="6442987" y="4174738"/>
            <a:ext cx="77577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Distribu zione</a:t>
            </a:r>
            <a:endParaRPr/>
          </a:p>
        </p:txBody>
      </p:sp>
      <p:sp>
        <p:nvSpPr>
          <p:cNvPr id="292" name="Google Shape;292;p21"/>
          <p:cNvSpPr txBox="1"/>
          <p:nvPr/>
        </p:nvSpPr>
        <p:spPr>
          <a:xfrm>
            <a:off x="5900102" y="4833192"/>
            <a:ext cx="88811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Consumo</a:t>
            </a:r>
            <a:endParaRPr/>
          </a:p>
        </p:txBody>
      </p:sp>
      <p:sp>
        <p:nvSpPr>
          <p:cNvPr id="293" name="Google Shape;293;p21"/>
          <p:cNvSpPr txBox="1"/>
          <p:nvPr/>
        </p:nvSpPr>
        <p:spPr>
          <a:xfrm>
            <a:off x="5119127" y="4729937"/>
            <a:ext cx="88811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Raccolta</a:t>
            </a:r>
            <a:endParaRPr/>
          </a:p>
        </p:txBody>
      </p:sp>
      <p:sp>
        <p:nvSpPr>
          <p:cNvPr id="294" name="Google Shape;294;p21"/>
          <p:cNvSpPr txBox="1"/>
          <p:nvPr/>
        </p:nvSpPr>
        <p:spPr>
          <a:xfrm>
            <a:off x="4706192" y="4224968"/>
            <a:ext cx="88811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Riciclo</a:t>
            </a:r>
            <a:endParaRPr/>
          </a:p>
        </p:txBody>
      </p:sp>
      <p:sp>
        <p:nvSpPr>
          <p:cNvPr id="295" name="Google Shape;295;p21"/>
          <p:cNvSpPr/>
          <p:nvPr/>
        </p:nvSpPr>
        <p:spPr>
          <a:xfrm>
            <a:off x="7051234" y="2697381"/>
            <a:ext cx="1240701" cy="52359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Prodotto / Servizio</a:t>
            </a:r>
            <a:endParaRPr/>
          </a:p>
        </p:txBody>
      </p:sp>
      <p:sp>
        <p:nvSpPr>
          <p:cNvPr id="296" name="Google Shape;296;p21"/>
          <p:cNvSpPr/>
          <p:nvPr/>
        </p:nvSpPr>
        <p:spPr>
          <a:xfrm>
            <a:off x="7558432" y="3772954"/>
            <a:ext cx="1240701" cy="52359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Economia condivisa</a:t>
            </a:r>
            <a:endParaRPr/>
          </a:p>
        </p:txBody>
      </p:sp>
      <p:sp>
        <p:nvSpPr>
          <p:cNvPr id="297" name="Google Shape;297;p21"/>
          <p:cNvSpPr/>
          <p:nvPr/>
        </p:nvSpPr>
        <p:spPr>
          <a:xfrm>
            <a:off x="7016546" y="5249933"/>
            <a:ext cx="1240701" cy="52359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Ciclo di vita</a:t>
            </a:r>
            <a:endParaRPr/>
          </a:p>
        </p:txBody>
      </p:sp>
      <p:sp>
        <p:nvSpPr>
          <p:cNvPr id="298" name="Google Shape;298;p21"/>
          <p:cNvSpPr/>
          <p:nvPr/>
        </p:nvSpPr>
        <p:spPr>
          <a:xfrm>
            <a:off x="3618350" y="5140969"/>
            <a:ext cx="1240701" cy="52359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Recupero e riciclo</a:t>
            </a:r>
            <a:endParaRPr/>
          </a:p>
        </p:txBody>
      </p:sp>
      <p:sp>
        <p:nvSpPr>
          <p:cNvPr id="299" name="Google Shape;299;p21"/>
          <p:cNvSpPr/>
          <p:nvPr/>
        </p:nvSpPr>
        <p:spPr>
          <a:xfrm>
            <a:off x="1470561" y="3229610"/>
            <a:ext cx="3134002" cy="64842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2038" y="0"/>
                </a:moveTo>
                <a:close/>
                <a:lnTo>
                  <a:pt x="-2038" y="120000"/>
                </a:lnTo>
              </a:path>
              <a:path extrusionOk="0" fill="none" h="120000" w="120000">
                <a:moveTo>
                  <a:pt x="-2038" y="4243"/>
                </a:moveTo>
                <a:lnTo>
                  <a:pt x="51450" y="-142356"/>
                </a:lnTo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Energie rinnovabili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Materiali rinnovabili, riciclabili, biodegradabili</a:t>
            </a:r>
            <a:endParaRPr/>
          </a:p>
        </p:txBody>
      </p:sp>
      <p:sp>
        <p:nvSpPr>
          <p:cNvPr id="300" name="Google Shape;300;p21"/>
          <p:cNvSpPr/>
          <p:nvPr/>
        </p:nvSpPr>
        <p:spPr>
          <a:xfrm>
            <a:off x="8457343" y="2935628"/>
            <a:ext cx="1899213" cy="64842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2038" y="0"/>
                </a:moveTo>
                <a:close/>
                <a:lnTo>
                  <a:pt x="-2038" y="120000"/>
                </a:lnTo>
              </a:path>
              <a:path extrusionOk="0" fill="none" h="120000" w="120000">
                <a:moveTo>
                  <a:pt x="-2038" y="4243"/>
                </a:moveTo>
                <a:lnTo>
                  <a:pt x="-9732" y="-36330"/>
                </a:lnTo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Vendita di prodotti o servizi</a:t>
            </a:r>
            <a:endParaRPr/>
          </a:p>
        </p:txBody>
      </p:sp>
      <p:sp>
        <p:nvSpPr>
          <p:cNvPr id="301" name="Google Shape;301;p21"/>
          <p:cNvSpPr/>
          <p:nvPr/>
        </p:nvSpPr>
        <p:spPr>
          <a:xfrm>
            <a:off x="2820884" y="2409091"/>
            <a:ext cx="1240701" cy="52359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Input sostenibili</a:t>
            </a:r>
            <a:endParaRPr/>
          </a:p>
        </p:txBody>
      </p:sp>
      <p:sp>
        <p:nvSpPr>
          <p:cNvPr id="302" name="Google Shape;302;p21"/>
          <p:cNvSpPr/>
          <p:nvPr/>
        </p:nvSpPr>
        <p:spPr>
          <a:xfrm>
            <a:off x="9026838" y="4174738"/>
            <a:ext cx="1899213" cy="64842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2038" y="0"/>
                </a:moveTo>
                <a:close/>
                <a:lnTo>
                  <a:pt x="-2038" y="120000"/>
                </a:lnTo>
              </a:path>
              <a:path extrusionOk="0" fill="none" h="120000" w="120000">
                <a:moveTo>
                  <a:pt x="-2038" y="4243"/>
                </a:moveTo>
                <a:lnTo>
                  <a:pt x="-15560" y="-66018"/>
                </a:lnTo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Utilizzo condiviso di prodotti o servizi</a:t>
            </a:r>
            <a:endParaRPr/>
          </a:p>
        </p:txBody>
      </p:sp>
      <p:sp>
        <p:nvSpPr>
          <p:cNvPr id="303" name="Google Shape;303;p21"/>
          <p:cNvSpPr/>
          <p:nvPr/>
        </p:nvSpPr>
        <p:spPr>
          <a:xfrm>
            <a:off x="8495722" y="5140969"/>
            <a:ext cx="1899213" cy="64842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2038" y="0"/>
                </a:moveTo>
                <a:close/>
                <a:lnTo>
                  <a:pt x="-2038" y="120000"/>
                </a:lnTo>
              </a:path>
              <a:path extrusionOk="0" fill="none" h="120000" w="120000">
                <a:moveTo>
                  <a:pt x="-2038" y="4243"/>
                </a:moveTo>
                <a:lnTo>
                  <a:pt x="-17081" y="20820"/>
                </a:lnTo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Estensione del ciclo di vita di prodotti o servizi</a:t>
            </a:r>
            <a:endParaRPr/>
          </a:p>
        </p:txBody>
      </p:sp>
      <p:sp>
        <p:nvSpPr>
          <p:cNvPr id="304" name="Google Shape;304;p21"/>
          <p:cNvSpPr/>
          <p:nvPr/>
        </p:nvSpPr>
        <p:spPr>
          <a:xfrm>
            <a:off x="1510696" y="5022768"/>
            <a:ext cx="1899213" cy="64842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22382" y="0"/>
                </a:moveTo>
                <a:close/>
                <a:lnTo>
                  <a:pt x="122382" y="120000"/>
                </a:lnTo>
              </a:path>
              <a:path extrusionOk="0" fill="none" h="120000" w="120000">
                <a:moveTo>
                  <a:pt x="122382" y="6469"/>
                </a:moveTo>
                <a:lnTo>
                  <a:pt x="131412" y="21562"/>
                </a:lnTo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Recupero e riciclo di prodotti e materiali</a:t>
            </a:r>
            <a:endParaRPr/>
          </a:p>
        </p:txBody>
      </p:sp>
      <p:cxnSp>
        <p:nvCxnSpPr>
          <p:cNvPr id="305" name="Google Shape;305;p21"/>
          <p:cNvCxnSpPr/>
          <p:nvPr/>
        </p:nvCxnSpPr>
        <p:spPr>
          <a:xfrm>
            <a:off x="1559424" y="1240414"/>
            <a:ext cx="916744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2"/>
          <p:cNvSpPr txBox="1"/>
          <p:nvPr/>
        </p:nvSpPr>
        <p:spPr>
          <a:xfrm>
            <a:off x="612530" y="1632856"/>
            <a:ext cx="2434188" cy="412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it-IT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DON’T</a:t>
            </a:r>
            <a:endParaRPr/>
          </a:p>
        </p:txBody>
      </p:sp>
      <p:sp>
        <p:nvSpPr>
          <p:cNvPr id="311" name="Google Shape;311;p22"/>
          <p:cNvSpPr txBox="1"/>
          <p:nvPr/>
        </p:nvSpPr>
        <p:spPr>
          <a:xfrm rot="10800000">
            <a:off x="3627619" y="1"/>
            <a:ext cx="8319542" cy="6857999"/>
          </a:xfrm>
          <a:prstGeom prst="rect">
            <a:avLst/>
          </a:prstGeom>
          <a:gradFill>
            <a:gsLst>
              <a:gs pos="0">
                <a:srgbClr val="595959">
                  <a:alpha val="69803"/>
                </a:srgbClr>
              </a:gs>
              <a:gs pos="100000">
                <a:srgbClr val="BFBFBF">
                  <a:alpha val="69803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</a:pPr>
            <a:r>
              <a:t/>
            </a:r>
            <a:endParaRPr b="0" i="1"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2"/>
          <p:cNvSpPr txBox="1"/>
          <p:nvPr/>
        </p:nvSpPr>
        <p:spPr>
          <a:xfrm>
            <a:off x="4033157" y="315390"/>
            <a:ext cx="7486489" cy="14633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CHANGE: 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 sono le modifiche necessarie per creare economia circolare nelle nostre imprese? 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Sono necessari cambiamenti drastici o a volte bastano modifiche minime?</a:t>
            </a:r>
            <a:endParaRPr/>
          </a:p>
        </p:txBody>
      </p:sp>
      <p:pic>
        <p:nvPicPr>
          <p:cNvPr id="313" name="Google Shape;31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530" y="2160394"/>
            <a:ext cx="2434188" cy="352445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2"/>
          <p:cNvSpPr txBox="1"/>
          <p:nvPr/>
        </p:nvSpPr>
        <p:spPr>
          <a:xfrm>
            <a:off x="4033157" y="2021539"/>
            <a:ext cx="7486489" cy="9340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SHIFT: 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Sappiamo valutare le conseguenze su scelte alternative (bio-materiali, modelli di business … )?</a:t>
            </a:r>
            <a:endParaRPr/>
          </a:p>
        </p:txBody>
      </p:sp>
      <p:sp>
        <p:nvSpPr>
          <p:cNvPr id="315" name="Google Shape;315;p22"/>
          <p:cNvSpPr txBox="1"/>
          <p:nvPr/>
        </p:nvSpPr>
        <p:spPr>
          <a:xfrm>
            <a:off x="4033157" y="4578933"/>
            <a:ext cx="7486489" cy="11376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IMPROVE: 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Quant’è il gap dai migliori casi di successo, e cosa manca per essere al passo?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Follow, optimizing or innovated?</a:t>
            </a:r>
            <a:endParaRPr/>
          </a:p>
        </p:txBody>
      </p:sp>
      <p:sp>
        <p:nvSpPr>
          <p:cNvPr id="316" name="Google Shape;316;p22"/>
          <p:cNvSpPr txBox="1"/>
          <p:nvPr/>
        </p:nvSpPr>
        <p:spPr>
          <a:xfrm>
            <a:off x="4033157" y="3198462"/>
            <a:ext cx="7486489" cy="11376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MEASURE: 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Siamo in grado di misurare la circolarità e la sostenibilità alle imprese? 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Possiamo fare dei benchmark?</a:t>
            </a:r>
            <a:endParaRPr/>
          </a:p>
        </p:txBody>
      </p:sp>
      <p:sp>
        <p:nvSpPr>
          <p:cNvPr id="317" name="Google Shape;317;p22"/>
          <p:cNvSpPr txBox="1"/>
          <p:nvPr/>
        </p:nvSpPr>
        <p:spPr>
          <a:xfrm>
            <a:off x="4033157" y="5959405"/>
            <a:ext cx="7486489" cy="6931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RESILIENCE: 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transizione può essere cavalcata per ottenere qualcosa in più?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3"/>
          <p:cNvSpPr txBox="1"/>
          <p:nvPr>
            <p:ph type="title"/>
          </p:nvPr>
        </p:nvSpPr>
        <p:spPr>
          <a:xfrm>
            <a:off x="1436956" y="236759"/>
            <a:ext cx="771964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it-IT" sz="3200"/>
              <a:t>Economia Circolare – </a:t>
            </a:r>
            <a:r>
              <a:rPr lang="it-IT" sz="3200"/>
              <a:t>Attori da coinvolgere</a:t>
            </a:r>
            <a:endParaRPr b="1" sz="3200"/>
          </a:p>
        </p:txBody>
      </p:sp>
      <p:cxnSp>
        <p:nvCxnSpPr>
          <p:cNvPr id="323" name="Google Shape;323;p23"/>
          <p:cNvCxnSpPr/>
          <p:nvPr/>
        </p:nvCxnSpPr>
        <p:spPr>
          <a:xfrm>
            <a:off x="1401581" y="1262185"/>
            <a:ext cx="916744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4" name="Google Shape;324;p23"/>
          <p:cNvSpPr txBox="1"/>
          <p:nvPr>
            <p:ph idx="1" type="body"/>
          </p:nvPr>
        </p:nvSpPr>
        <p:spPr>
          <a:xfrm>
            <a:off x="1436956" y="1796762"/>
            <a:ext cx="8521765" cy="4441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it-IT" sz="1800"/>
              <a:t>Per competenza sui settori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it-IT" sz="1800"/>
              <a:t>Per competenza sui temi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it-IT" sz="1800"/>
              <a:t>Potrebbe essere utile agire coinvolgendo: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it-IT" sz="1800"/>
              <a:t>Università socie del cluster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it-IT" sz="1800"/>
              <a:t>Cluster regionali soci del cluster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it-IT" sz="1800"/>
              <a:t>Associazioni datoriali nazionali  socie del cluster 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it-IT" sz="1800"/>
              <a:t>Centri di ricerca anche esterni al Cluster 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it-IT" sz="1800"/>
              <a:t>Soggetti pubblici portatori di buone prassi territoriali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it-IT" sz="1800"/>
              <a:t>Aziende molto rappresentative</a:t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-2540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39700" lvl="1" marL="1028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4"/>
          <p:cNvSpPr txBox="1"/>
          <p:nvPr>
            <p:ph type="title"/>
          </p:nvPr>
        </p:nvSpPr>
        <p:spPr>
          <a:xfrm>
            <a:off x="1436956" y="236759"/>
            <a:ext cx="771964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it-IT" sz="3200"/>
              <a:t>Economia Circolare – Output e modalità</a:t>
            </a:r>
            <a:endParaRPr/>
          </a:p>
        </p:txBody>
      </p:sp>
      <p:cxnSp>
        <p:nvCxnSpPr>
          <p:cNvPr id="330" name="Google Shape;330;p24"/>
          <p:cNvCxnSpPr/>
          <p:nvPr/>
        </p:nvCxnSpPr>
        <p:spPr>
          <a:xfrm>
            <a:off x="1401581" y="1262185"/>
            <a:ext cx="916744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1" name="Google Shape;331;p24"/>
          <p:cNvSpPr txBox="1"/>
          <p:nvPr>
            <p:ph idx="1" type="body"/>
          </p:nvPr>
        </p:nvSpPr>
        <p:spPr>
          <a:xfrm>
            <a:off x="1175657" y="193827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it-IT" sz="1600"/>
              <a:t>Quali gli Output del tavolo?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it-IT" sz="1600"/>
              <a:t>Mappatura e analisi di casi di successo a livello aziendale o territoriale o di filiera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it-IT" sz="1600"/>
              <a:t>Matching tra soggetti (imprese, organismi ricerca, cluster …)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it-IT" sz="1600"/>
              <a:t>Supporto allo sviluppo di progetti territoriali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it-IT" sz="1600"/>
              <a:t>Promozione di alleanze sovraterritoriali per lo sviluppo di progettualità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it-IT" sz="1600"/>
              <a:t>Connessione con i finanziamenti nazionali (se presenti) e Europei</a:t>
            </a:r>
            <a:endParaRPr/>
          </a:p>
          <a:p>
            <a:pPr indent="-127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it-IT" sz="1600"/>
              <a:t>Come operare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it-IT" sz="1600"/>
              <a:t>Gruppo ristretto variabile: 5 riunioni all’anno sui temi sopra riportati</a:t>
            </a:r>
            <a:endParaRPr sz="1600"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it-IT" sz="1600"/>
              <a:t>1 o 2  incontri annuali per restituire a tutti i soci e alle imprese.</a:t>
            </a:r>
            <a:endParaRPr/>
          </a:p>
          <a:p>
            <a:pPr indent="-127000" lvl="1" marL="1028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25"/>
          <p:cNvGrpSpPr/>
          <p:nvPr/>
        </p:nvGrpSpPr>
        <p:grpSpPr>
          <a:xfrm>
            <a:off x="-1" y="0"/>
            <a:ext cx="12192001" cy="6862511"/>
            <a:chOff x="-1" y="0"/>
            <a:chExt cx="12192001" cy="6862511"/>
          </a:xfrm>
        </p:grpSpPr>
        <p:pic>
          <p:nvPicPr>
            <p:cNvPr id="337" name="Google Shape;337;p25"/>
            <p:cNvPicPr preferRelativeResize="0"/>
            <p:nvPr/>
          </p:nvPicPr>
          <p:blipFill rotWithShape="1">
            <a:blip r:embed="rId3">
              <a:alphaModFix/>
            </a:blip>
            <a:srcRect b="4070" l="29638" r="30512" t="3320"/>
            <a:stretch/>
          </p:blipFill>
          <p:spPr>
            <a:xfrm>
              <a:off x="-1" y="0"/>
              <a:ext cx="5443105" cy="6862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8" name="Google Shape;338;p25"/>
            <p:cNvSpPr/>
            <p:nvPr/>
          </p:nvSpPr>
          <p:spPr>
            <a:xfrm>
              <a:off x="5443104" y="0"/>
              <a:ext cx="6748896" cy="685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25"/>
          <p:cNvSpPr txBox="1"/>
          <p:nvPr/>
        </p:nvSpPr>
        <p:spPr>
          <a:xfrm>
            <a:off x="4926891" y="1558904"/>
            <a:ext cx="7265109" cy="27201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it-IT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Cluster Made in Italy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it-IT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Tavolo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it-IT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Tracciabilità e anticontraffazione</a:t>
            </a:r>
            <a:endParaRPr b="1" sz="6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6"/>
          <p:cNvSpPr txBox="1"/>
          <p:nvPr>
            <p:ph type="title"/>
          </p:nvPr>
        </p:nvSpPr>
        <p:spPr>
          <a:xfrm>
            <a:off x="1436956" y="236759"/>
            <a:ext cx="771964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it-IT" sz="3200"/>
              <a:t>Tracciabilità e anticontraffazione – il perimetro</a:t>
            </a:r>
            <a:endParaRPr/>
          </a:p>
        </p:txBody>
      </p:sp>
      <p:cxnSp>
        <p:nvCxnSpPr>
          <p:cNvPr id="345" name="Google Shape;345;p26"/>
          <p:cNvCxnSpPr/>
          <p:nvPr/>
        </p:nvCxnSpPr>
        <p:spPr>
          <a:xfrm>
            <a:off x="1401581" y="1262185"/>
            <a:ext cx="916744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6" name="Google Shape;346;p26"/>
          <p:cNvSpPr txBox="1"/>
          <p:nvPr>
            <p:ph idx="1" type="body"/>
          </p:nvPr>
        </p:nvSpPr>
        <p:spPr>
          <a:xfrm>
            <a:off x="1144988" y="1773140"/>
            <a:ext cx="10546269" cy="4516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it-IT" sz="1600"/>
              <a:t>Tracciabilità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it-IT" sz="1600"/>
              <a:t>«La tracciabilità nelle filiere può essere definita come la capacità di identificare e tracciare il percorso di un prodotto o di un componente materiale dalla materia prima al prodotto finito.»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i="1" lang="it-IT" sz="1600"/>
              <a:t>(da UNECE TEXTILE4SDG12, Transparency in textile value chains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i="1" lang="it-IT" sz="1600"/>
              <a:t>in relation to the environmental, social and human health impacts of parts, components and production processes)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it-IT" sz="1600"/>
              <a:t>Anticontraffazione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it-IT" sz="1600"/>
              <a:t>«In linea generale, per contraffazione s’intende la riproduzione illecita di un bene e la relativa commercializzazione </a:t>
            </a:r>
            <a:r>
              <a:rPr i="1" lang="it-IT" sz="1600"/>
              <a:t>uti originalis</a:t>
            </a:r>
            <a:r>
              <a:rPr lang="it-IT" sz="1600"/>
              <a:t>, in violazione di un diritto di pro-prietà intellettuale e/o industriale (marchi d’impresa e altri segni distintivi, brevetti per invenzione, modelli di utilità, design industriale). »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it-IT" sz="1600"/>
              <a:t>«Le condotte illecite lesive del c.d. “</a:t>
            </a:r>
            <a:r>
              <a:rPr b="1" i="1" lang="it-IT" sz="1600"/>
              <a:t>made in Italy</a:t>
            </a:r>
            <a:r>
              <a:rPr lang="it-IT" sz="1600"/>
              <a:t>” hanno ad oggetto la falsificazio-ne dei dati relativi all’origine e/o alla provenienza dei beni, da intendersi, secondo i più recenti orientamenti della Corte di Cassazione7, riferibili rispettivamente al “luogo geografico di produzione” e al “luogo di lavorazione del prodotto”. »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i="1" lang="it-IT" sz="1600"/>
              <a:t>(da «Lotta alla contraffazione  e tutela del made in Italy, DOCUMENTO DI ANALISI N. 5”, senato della repubblica, Luglio 2017)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i="1" sz="1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7"/>
          <p:cNvSpPr txBox="1"/>
          <p:nvPr>
            <p:ph type="title"/>
          </p:nvPr>
        </p:nvSpPr>
        <p:spPr>
          <a:xfrm>
            <a:off x="1436956" y="236759"/>
            <a:ext cx="771964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it-IT" sz="3200"/>
              <a:t>Tracciabilità e anticontraffazione – il perimetro</a:t>
            </a:r>
            <a:endParaRPr/>
          </a:p>
        </p:txBody>
      </p:sp>
      <p:cxnSp>
        <p:nvCxnSpPr>
          <p:cNvPr id="352" name="Google Shape;352;p27"/>
          <p:cNvCxnSpPr/>
          <p:nvPr/>
        </p:nvCxnSpPr>
        <p:spPr>
          <a:xfrm>
            <a:off x="1401581" y="1262185"/>
            <a:ext cx="916744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3" name="Google Shape;353;p27"/>
          <p:cNvSpPr txBox="1"/>
          <p:nvPr>
            <p:ph idx="1" type="body"/>
          </p:nvPr>
        </p:nvSpPr>
        <p:spPr>
          <a:xfrm>
            <a:off x="1144988" y="1773140"/>
            <a:ext cx="10546269" cy="4516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it-IT" sz="1600"/>
              <a:t>Tracciabilità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it-IT" sz="1600"/>
              <a:t>«La tracciabilità nelle filiere può essere definita come la capacità di identificare e tracciare il percorso di un prodotto o di un componente materiale dalla materia prima al prodotto finito.»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i="1" lang="it-IT" sz="1600"/>
              <a:t>(da UNECE TEXTILE4SDG12, Transparency in textile value chains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i="1" lang="it-IT" sz="1600"/>
              <a:t>in relation to the environmental, social and human health impacts of parts, components and production processes)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it-IT" sz="1600"/>
              <a:t>Anticontraffazione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it-IT" sz="1600"/>
              <a:t>«In linea generale, per contraffazione s’intende la riproduzione illecita di un bene e la relativa commercializzazione </a:t>
            </a:r>
            <a:r>
              <a:rPr i="1" lang="it-IT" sz="1600"/>
              <a:t>uti originalis</a:t>
            </a:r>
            <a:r>
              <a:rPr lang="it-IT" sz="1600"/>
              <a:t>, in violazione di un diritto di pro-prietà intellettuale e/o industriale (marchi d’impresa e altri segni distintivi, brevetti per invenzione, modelli di utilità, design industriale). »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it-IT" sz="1600"/>
              <a:t>«Le condotte illecite lesive del c.d. “</a:t>
            </a:r>
            <a:r>
              <a:rPr b="1" i="1" lang="it-IT" sz="1600"/>
              <a:t>made in Italy</a:t>
            </a:r>
            <a:r>
              <a:rPr lang="it-IT" sz="1600"/>
              <a:t>” hanno ad oggetto la falsificazio-ne dei dati relativi all’origine e/o alla provenienza dei beni, da intendersi, secondo i più recenti orientamenti della Corte di Cassazione7, riferibili rispettivamente al “luogo geografico di produzione” e al “luogo di lavorazione del prodotto”. »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i="1" lang="it-IT" sz="1600"/>
              <a:t>(da «Lotta alla contraffazione  e tutela del made in Italy, DOCUMENTO DI ANALISI N. 5”, senato della repubblica, Luglio 2017)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i="1" sz="1600"/>
          </a:p>
        </p:txBody>
      </p:sp>
      <p:sp>
        <p:nvSpPr>
          <p:cNvPr id="354" name="Google Shape;354;p27"/>
          <p:cNvSpPr/>
          <p:nvPr/>
        </p:nvSpPr>
        <p:spPr>
          <a:xfrm>
            <a:off x="2937304" y="2368136"/>
            <a:ext cx="6096000" cy="2862322"/>
          </a:xfrm>
          <a:prstGeom prst="rect">
            <a:avLst/>
          </a:prstGeom>
          <a:solidFill>
            <a:srgbClr val="F2F2F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il programma di lavoro di questo tavolo: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Tracciabilità nelle sue varie declinazioni, intesa come trasparenza delle fasi della filiera e identificazione del prodotto, (focus sulla tracciabilità orientata alla sostenibilità)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Anticontraffazione come contrasto alla perdita di valore prodotta dai diversi fenomeni di contraffazione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8"/>
          <p:cNvSpPr txBox="1"/>
          <p:nvPr>
            <p:ph type="title"/>
          </p:nvPr>
        </p:nvSpPr>
        <p:spPr>
          <a:xfrm>
            <a:off x="1436956" y="236759"/>
            <a:ext cx="771964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it-IT" sz="3200"/>
              <a:t>Tracciabilità – i diversi obiettivi perseguibili</a:t>
            </a:r>
            <a:endParaRPr/>
          </a:p>
        </p:txBody>
      </p:sp>
      <p:cxnSp>
        <p:nvCxnSpPr>
          <p:cNvPr id="360" name="Google Shape;360;p28"/>
          <p:cNvCxnSpPr/>
          <p:nvPr/>
        </p:nvCxnSpPr>
        <p:spPr>
          <a:xfrm>
            <a:off x="1401581" y="1262185"/>
            <a:ext cx="916744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1" name="Google Shape;361;p28"/>
          <p:cNvSpPr txBox="1"/>
          <p:nvPr>
            <p:ph idx="1" type="body"/>
          </p:nvPr>
        </p:nvSpPr>
        <p:spPr>
          <a:xfrm>
            <a:off x="498022" y="1667004"/>
            <a:ext cx="11438164" cy="4937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-IT" sz="1800"/>
              <a:t>Reputazione in termini di reputazione sociale e ambientale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i="1" lang="it-IT" sz="1800"/>
              <a:t>     (non sfruttiamo i bambini, non sprechiamo,…)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-IT" sz="1800"/>
              <a:t>Sicurezza/salute del cliente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1" lang="it-IT" sz="1800"/>
              <a:t>     (usiamo sostanze chimiche sicure/non usiamo sostanze chimiche, abbiamo testato i nostri prodotti, …)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-IT" sz="1800"/>
              <a:t>Trasparenza come valore per il Cliente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i="1" lang="it-IT" sz="1800"/>
              <a:t>      (lo produciamo in Italia con acqua dolce delle Alpi; è biologico..)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-IT" sz="1800"/>
              <a:t>Tracking/Monitoraggio logistico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i="1" lang="it-IT" sz="1800"/>
              <a:t>      (so sempre dove sono i miei prodotti, controllo rispetto della pianificazione, se si verifica un difetto so da dove ha origine)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-IT" sz="1800"/>
              <a:t>Anticontraffazione (mercato nero)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i="1" lang="it-IT" sz="1800"/>
              <a:t>      (controllo i miei canali, questo prodotto non è mio, paese di origine)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-IT" sz="1800"/>
              <a:t>Anti mercati paralleli (mercato grigio)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i="1" lang="it-IT" sz="1800"/>
              <a:t>       (La mia merce originale ma su un canale parallelo non autorizzato)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-IT" sz="1800"/>
              <a:t>Supporto normativo/doganale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i="1" lang="it-IT" sz="1800"/>
              <a:t>     (voglio a dimostrare dov'è il mio prodotto, da dove viene, a quali dazi è sottoposto…)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9"/>
          <p:cNvSpPr txBox="1"/>
          <p:nvPr>
            <p:ph type="title"/>
          </p:nvPr>
        </p:nvSpPr>
        <p:spPr>
          <a:xfrm>
            <a:off x="1436956" y="236759"/>
            <a:ext cx="771964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it-IT" sz="3200"/>
              <a:t>Tracciabilità – le informazioni</a:t>
            </a:r>
            <a:endParaRPr/>
          </a:p>
        </p:txBody>
      </p:sp>
      <p:cxnSp>
        <p:nvCxnSpPr>
          <p:cNvPr id="367" name="Google Shape;367;p29"/>
          <p:cNvCxnSpPr/>
          <p:nvPr/>
        </p:nvCxnSpPr>
        <p:spPr>
          <a:xfrm>
            <a:off x="1401581" y="1262185"/>
            <a:ext cx="916744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8" name="Google Shape;368;p29"/>
          <p:cNvSpPr txBox="1"/>
          <p:nvPr>
            <p:ph idx="1" type="body"/>
          </p:nvPr>
        </p:nvSpPr>
        <p:spPr>
          <a:xfrm>
            <a:off x="498022" y="1667004"/>
            <a:ext cx="11438164" cy="4937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it-IT" sz="2000"/>
              <a:t>Impatto ambientale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/>
              <a:t>(risorse ed efficienza energetica, rifiuti, prodotti chimici, …)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/>
              <a:t>	Certificazioni e dichiarazioni, distinta base, audit energetici, KPI (ad es. PEF)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it-IT" sz="2000"/>
              <a:t>Impatto sociale/etica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/>
              <a:t>(condizioni di lavoro, azioni positive di responsabilità sociale, ..)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/>
              <a:t>	Certificazioni, audit, trasparenza su fornitori/subappaltatori,..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it-IT" sz="2000"/>
              <a:t>Sicurezza sanitaria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/>
              <a:t>(per i lavoratori, per i clienti)               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/>
              <a:t>	Certificazioni, audit, prove di laboratorio, trasparenza sulle fasi del processo di 	fabbricazione/trasformazione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it-IT" sz="2000"/>
              <a:t>Valore commerciale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/>
              <a:t>(empatia del consumatore, unicità del prodotto)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/>
              <a:t>	Paese o territorio di origine o di trasformazione, metodi di produzione equi, materia prima, 	identificatore di prodotto singolo/passaporto</a:t>
            </a:r>
            <a:endParaRPr/>
          </a:p>
        </p:txBody>
      </p:sp>
      <p:sp>
        <p:nvSpPr>
          <p:cNvPr id="369" name="Google Shape;369;p29"/>
          <p:cNvSpPr/>
          <p:nvPr/>
        </p:nvSpPr>
        <p:spPr>
          <a:xfrm>
            <a:off x="680199" y="2266848"/>
            <a:ext cx="630380" cy="266008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9"/>
          <p:cNvSpPr/>
          <p:nvPr/>
        </p:nvSpPr>
        <p:spPr>
          <a:xfrm>
            <a:off x="705383" y="3357466"/>
            <a:ext cx="630380" cy="266008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9"/>
          <p:cNvSpPr/>
          <p:nvPr/>
        </p:nvSpPr>
        <p:spPr>
          <a:xfrm>
            <a:off x="681530" y="4454704"/>
            <a:ext cx="630380" cy="266008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9"/>
          <p:cNvSpPr/>
          <p:nvPr/>
        </p:nvSpPr>
        <p:spPr>
          <a:xfrm>
            <a:off x="651200" y="5839557"/>
            <a:ext cx="630380" cy="266008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>
            <p:ph type="title"/>
          </p:nvPr>
        </p:nvSpPr>
        <p:spPr>
          <a:xfrm>
            <a:off x="1248402" y="365125"/>
            <a:ext cx="1010539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it-IT"/>
              <a:t>Definizione del perimetro del Made in Italy</a:t>
            </a:r>
            <a:endParaRPr b="1"/>
          </a:p>
        </p:txBody>
      </p:sp>
      <p:sp>
        <p:nvSpPr>
          <p:cNvPr id="119" name="Google Shape;119;p3"/>
          <p:cNvSpPr txBox="1"/>
          <p:nvPr>
            <p:ph idx="1" type="body"/>
          </p:nvPr>
        </p:nvSpPr>
        <p:spPr>
          <a:xfrm>
            <a:off x="1248402" y="19399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/>
              <a:t>«Bello e ben fatto», quali settori e filiere?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/>
              <a:t>Dislocazione territoriale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/>
              <a:t>Il ruolo del design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cxnSp>
        <p:nvCxnSpPr>
          <p:cNvPr id="120" name="Google Shape;120;p3"/>
          <p:cNvCxnSpPr/>
          <p:nvPr/>
        </p:nvCxnSpPr>
        <p:spPr>
          <a:xfrm>
            <a:off x="1385950" y="1488831"/>
            <a:ext cx="916744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0"/>
          <p:cNvSpPr txBox="1"/>
          <p:nvPr>
            <p:ph type="title"/>
          </p:nvPr>
        </p:nvSpPr>
        <p:spPr>
          <a:xfrm>
            <a:off x="1436956" y="236759"/>
            <a:ext cx="771964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it-IT" sz="3200"/>
              <a:t>Tracciabilità strumento abilitante per….</a:t>
            </a:r>
            <a:endParaRPr/>
          </a:p>
        </p:txBody>
      </p:sp>
      <p:cxnSp>
        <p:nvCxnSpPr>
          <p:cNvPr id="379" name="Google Shape;379;p30"/>
          <p:cNvCxnSpPr/>
          <p:nvPr/>
        </p:nvCxnSpPr>
        <p:spPr>
          <a:xfrm>
            <a:off x="1401581" y="1262185"/>
            <a:ext cx="916744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0" name="Google Shape;380;p30"/>
          <p:cNvSpPr txBox="1"/>
          <p:nvPr>
            <p:ph idx="1" type="body"/>
          </p:nvPr>
        </p:nvSpPr>
        <p:spPr>
          <a:xfrm>
            <a:off x="498022" y="1667004"/>
            <a:ext cx="11438164" cy="4937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La trasparenza è un tema centrale per l’industria dell’abbigliamento e delle calzature: tracciare i capi </a:t>
            </a:r>
            <a:r>
              <a:rPr b="1" lang="it-IT" sz="2000"/>
              <a:t>dalla materia prima al consumatore</a:t>
            </a:r>
            <a:r>
              <a:rPr lang="it-IT" sz="2000"/>
              <a:t> è una vera e propria sfida.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Fare i conti con la tracciabilità di ogni fase di produzioni complesse, che a volte fanno il giro del mondo, richiede l’utilizzo di metodi standardizzati di misurazione che ad oggi non sono disponibili.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Questo perché la trasparenza è diventata anche una leva di marketing importante: il brand che vuole comunicare il proprio impegno responsabile, come prima cosa gioca la carta della trasparenza.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abilitante alla sostenibilità, sia ambientale che sociale </a:t>
            </a:r>
            <a:endParaRPr sz="20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abilitante all’economia circolare</a:t>
            </a:r>
            <a:endParaRPr sz="20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abilitante alla lotta alla contraffazione</a:t>
            </a:r>
            <a:endParaRPr sz="20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abilitante alla dimostrazione della provenienza e dei luoghi di lavorazione</a:t>
            </a:r>
            <a:endParaRPr sz="20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abilitante alla dimostrazione dei problemi di salute e sicurezza del prodotto</a:t>
            </a:r>
            <a:endParaRPr sz="20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abilitante alla dimostrazione della qualità del prodotto</a:t>
            </a:r>
            <a:endParaRPr sz="20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strumento della gestione e della logistica aziendale</a:t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1"/>
          <p:cNvSpPr txBox="1"/>
          <p:nvPr>
            <p:ph type="title"/>
          </p:nvPr>
        </p:nvSpPr>
        <p:spPr>
          <a:xfrm>
            <a:off x="1436956" y="236759"/>
            <a:ext cx="771964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it-IT" sz="3200"/>
              <a:t>Tracciabilità strumento abilitante per….</a:t>
            </a:r>
            <a:endParaRPr/>
          </a:p>
        </p:txBody>
      </p:sp>
      <p:cxnSp>
        <p:nvCxnSpPr>
          <p:cNvPr id="387" name="Google Shape;387;p31"/>
          <p:cNvCxnSpPr/>
          <p:nvPr/>
        </p:nvCxnSpPr>
        <p:spPr>
          <a:xfrm>
            <a:off x="1401581" y="1262185"/>
            <a:ext cx="916744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8" name="Google Shape;388;p31"/>
          <p:cNvSpPr txBox="1"/>
          <p:nvPr>
            <p:ph idx="1" type="body"/>
          </p:nvPr>
        </p:nvSpPr>
        <p:spPr>
          <a:xfrm>
            <a:off x="498022" y="1667004"/>
            <a:ext cx="11438164" cy="4937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La trasparenza è un tema centrale per l’industria dell’abbigliamento e delle calzature: tracciare i capi </a:t>
            </a:r>
            <a:r>
              <a:rPr b="1" lang="it-IT" sz="2000"/>
              <a:t>dalla materia prima al consumatore</a:t>
            </a:r>
            <a:r>
              <a:rPr lang="it-IT" sz="2000"/>
              <a:t> è una vera e propria sfida.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Fare i conti con la tracciabilità di ogni fase di produzioni complesse, che a volte fanno il giro del mondo, richiede l’utilizzo di metodi standardizzati di misurazione che ad oggi non sono disponibili.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Questo perché la trasparenza è diventata anche una leva di marketing importante: il brand che vuole comunicare il proprio impegno responsabile, come prima cosa gioca la carta della trasparenza.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abilitante alla sostenibilità, sia ambientale che sociale </a:t>
            </a:r>
            <a:endParaRPr sz="20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abilitante all’economia circolare</a:t>
            </a:r>
            <a:endParaRPr sz="20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abilitante alla lotta alla contraffazione</a:t>
            </a:r>
            <a:endParaRPr sz="20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abilitante alla dimostrazione della provenienza e dei luoghi di lavorazione</a:t>
            </a:r>
            <a:endParaRPr sz="20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abilitante alla dimostrazione dei problemi di salute e sicurezza del prodotto</a:t>
            </a:r>
            <a:endParaRPr sz="20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abilitante alla dimostrazione della qualità del prodotto</a:t>
            </a:r>
            <a:endParaRPr sz="20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strumento della gestione e della logistica aziendale</a:t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389" name="Google Shape;389;p31"/>
          <p:cNvSpPr txBox="1"/>
          <p:nvPr/>
        </p:nvSpPr>
        <p:spPr>
          <a:xfrm>
            <a:off x="1598552" y="2091194"/>
            <a:ext cx="8773500" cy="3416400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 vera difficoltà è raccogliere </a:t>
            </a:r>
            <a:r>
              <a:rPr b="1" lang="it-IT" sz="24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TUTTE</a:t>
            </a:r>
            <a:r>
              <a:rPr b="1" lang="it-IT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le informazioni necessarie in modo </a:t>
            </a:r>
            <a:r>
              <a:rPr b="1" lang="it-IT" sz="24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EFFICIENTE: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-"/>
            </a:pPr>
            <a:r>
              <a:rPr lang="it-IT" sz="24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Aspetti normativi in evoluzione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-"/>
            </a:pPr>
            <a:r>
              <a:rPr lang="it-IT" sz="24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Rappresentazione delle informazioni non univoca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-"/>
            </a:pPr>
            <a:r>
              <a:rPr lang="it-IT" sz="24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Metodi di Identificazione di prodotto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-"/>
            </a:pPr>
            <a:r>
              <a:rPr lang="it-IT" sz="24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Comunicazioni lungo la filiera fino agli estremi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-"/>
            </a:pPr>
            <a:r>
              <a:rPr lang="it-IT" sz="24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Credibilità delle affermazioni (i ‘claims’)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 u="sng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2"/>
          <p:cNvSpPr txBox="1"/>
          <p:nvPr>
            <p:ph type="title"/>
          </p:nvPr>
        </p:nvSpPr>
        <p:spPr>
          <a:xfrm>
            <a:off x="551219" y="303802"/>
            <a:ext cx="109728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it-IT"/>
              <a:t>Data collection and company objectives</a:t>
            </a:r>
            <a:endParaRPr/>
          </a:p>
        </p:txBody>
      </p:sp>
      <p:graphicFrame>
        <p:nvGraphicFramePr>
          <p:cNvPr id="395" name="Google Shape;395;p32"/>
          <p:cNvGraphicFramePr/>
          <p:nvPr/>
        </p:nvGraphicFramePr>
        <p:xfrm>
          <a:off x="7953" y="16031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{38676587-62FA-4550-BDDC-CC5A59D4A0C3}</a:tableStyleId>
              </a:tblPr>
              <a:tblGrid>
                <a:gridCol w="2893950"/>
                <a:gridCol w="2630225"/>
                <a:gridCol w="1877350"/>
                <a:gridCol w="2416825"/>
                <a:gridCol w="23736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Certification</a:t>
                      </a:r>
                      <a:r>
                        <a:rPr lang="it-IT" sz="1800"/>
                        <a:t> of process, actor, facility</a:t>
                      </a:r>
                      <a:endParaRPr sz="1800"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Lot tracing</a:t>
                      </a:r>
                      <a:endParaRPr sz="1800"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Single sku tracing</a:t>
                      </a:r>
                      <a:endParaRPr sz="1800"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Consumer</a:t>
                      </a:r>
                      <a:r>
                        <a:rPr lang="it-IT" sz="1800"/>
                        <a:t> engagement</a:t>
                      </a:r>
                      <a:endParaRPr sz="1800"/>
                    </a:p>
                  </a:txBody>
                  <a:tcPr marT="45725" marB="45725" marR="121925" marL="121925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Geographical origin</a:t>
                      </a:r>
                      <a:endParaRPr sz="1800"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needed</a:t>
                      </a:r>
                      <a:endParaRPr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needed</a:t>
                      </a:r>
                      <a:endParaRPr sz="1800"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good</a:t>
                      </a:r>
                      <a:endParaRPr sz="1800"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121925" marL="121925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Social sustainab.</a:t>
                      </a:r>
                      <a:endParaRPr sz="1800"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needed</a:t>
                      </a:r>
                      <a:endParaRPr sz="1800"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(in*)</a:t>
                      </a:r>
                      <a:endParaRPr sz="1800"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121925" marL="121925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Environmental  sustainab.</a:t>
                      </a:r>
                      <a:endParaRPr sz="1800"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needed</a:t>
                      </a:r>
                      <a:endParaRPr sz="1800"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(in*)</a:t>
                      </a:r>
                      <a:endParaRPr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121925" marL="121925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Health sustainab.</a:t>
                      </a:r>
                      <a:endParaRPr sz="1800"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needed</a:t>
                      </a:r>
                      <a:endParaRPr sz="1800"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(in*)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121925" marL="121925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Value for customer and product quality</a:t>
                      </a:r>
                      <a:endParaRPr sz="1800"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needed </a:t>
                      </a:r>
                      <a:r>
                        <a:rPr i="1" lang="it-IT" sz="1400"/>
                        <a:t>(but includes</a:t>
                      </a:r>
                      <a:r>
                        <a:rPr i="1" lang="it-IT" sz="1400"/>
                        <a:t> other claims</a:t>
                      </a:r>
                      <a:r>
                        <a:rPr i="1" lang="it-IT" sz="1400"/>
                        <a:t>)</a:t>
                      </a:r>
                      <a:endParaRPr i="1" sz="1600"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good</a:t>
                      </a:r>
                      <a:endParaRPr sz="1800"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perfect</a:t>
                      </a:r>
                      <a:endParaRPr sz="1800"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is the target</a:t>
                      </a:r>
                      <a:endParaRPr sz="1800"/>
                    </a:p>
                  </a:txBody>
                  <a:tcPr marT="45725" marB="45725" marR="121925" marL="121925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Anti-counterfeiting</a:t>
                      </a:r>
                      <a:endParaRPr sz="1800"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poor</a:t>
                      </a:r>
                      <a:endParaRPr sz="1800"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good</a:t>
                      </a:r>
                      <a:endParaRPr sz="1800"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possible</a:t>
                      </a:r>
                      <a:endParaRPr sz="1800"/>
                    </a:p>
                  </a:txBody>
                  <a:tcPr marT="45725" marB="45725" marR="121925" marL="121925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Anti-gray markets</a:t>
                      </a:r>
                      <a:endParaRPr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needed</a:t>
                      </a:r>
                      <a:endParaRPr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/>
                        <a:t>possible</a:t>
                      </a:r>
                      <a:endParaRPr sz="1800"/>
                    </a:p>
                  </a:txBody>
                  <a:tcPr marT="45725" marB="45725" marR="121925" marL="121925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Customs </a:t>
                      </a:r>
                      <a:endParaRPr sz="1800"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needed</a:t>
                      </a:r>
                      <a:endParaRPr sz="1800"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needed</a:t>
                      </a:r>
                      <a:endParaRPr sz="1800"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121925" marL="121925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Logistics</a:t>
                      </a:r>
                      <a:endParaRPr sz="1800"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needed</a:t>
                      </a:r>
                      <a:endParaRPr sz="1800"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good</a:t>
                      </a:r>
                      <a:endParaRPr sz="1800"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121925" marL="121925"/>
                </a:tc>
              </a:tr>
            </a:tbl>
          </a:graphicData>
        </a:graphic>
      </p:graphicFrame>
      <p:sp>
        <p:nvSpPr>
          <p:cNvPr id="396" name="Google Shape;396;p32"/>
          <p:cNvSpPr txBox="1"/>
          <p:nvPr>
            <p:ph idx="12" type="sldNum"/>
          </p:nvPr>
        </p:nvSpPr>
        <p:spPr>
          <a:xfrm>
            <a:off x="10701984" y="6223994"/>
            <a:ext cx="8220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97" name="Google Shape;397;p32"/>
          <p:cNvSpPr txBox="1"/>
          <p:nvPr>
            <p:ph idx="11" type="ftr"/>
          </p:nvPr>
        </p:nvSpPr>
        <p:spPr>
          <a:xfrm>
            <a:off x="1948871" y="6223994"/>
            <a:ext cx="8642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Traceability and fashion industry</a:t>
            </a:r>
            <a:endParaRPr/>
          </a:p>
        </p:txBody>
      </p:sp>
      <p:sp>
        <p:nvSpPr>
          <p:cNvPr id="398" name="Google Shape;398;p32"/>
          <p:cNvSpPr txBox="1"/>
          <p:nvPr/>
        </p:nvSpPr>
        <p:spPr>
          <a:xfrm>
            <a:off x="4838701" y="6211670"/>
            <a:ext cx="7353300" cy="64633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(in*)  </a:t>
            </a: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means that, if production is only partially in the scheme,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can assert  that lot was ‘in’ for sure;   not necessary otherwise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Elaboration by ENEA</a:t>
            </a:r>
            <a:endParaRPr i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32"/>
          <p:cNvSpPr txBox="1"/>
          <p:nvPr/>
        </p:nvSpPr>
        <p:spPr>
          <a:xfrm>
            <a:off x="8213698" y="247934"/>
            <a:ext cx="3530069" cy="1200329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titolo di ESEMPIO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una possibile matrice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OBIETTIVI/INFORMAZIONI 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3"/>
          <p:cNvSpPr txBox="1"/>
          <p:nvPr>
            <p:ph idx="11" type="ftr"/>
          </p:nvPr>
        </p:nvSpPr>
        <p:spPr>
          <a:xfrm>
            <a:off x="1948871" y="6223994"/>
            <a:ext cx="8642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Traceability and fashion industry</a:t>
            </a:r>
            <a:endParaRPr/>
          </a:p>
        </p:txBody>
      </p:sp>
      <p:sp>
        <p:nvSpPr>
          <p:cNvPr id="406" name="Google Shape;406;p33"/>
          <p:cNvSpPr/>
          <p:nvPr/>
        </p:nvSpPr>
        <p:spPr>
          <a:xfrm>
            <a:off x="5118603" y="6550224"/>
            <a:ext cx="16790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Elaboration by ENEA</a:t>
            </a:r>
            <a:endParaRPr/>
          </a:p>
        </p:txBody>
      </p:sp>
      <p:sp>
        <p:nvSpPr>
          <p:cNvPr id="407" name="Google Shape;407;p33"/>
          <p:cNvSpPr/>
          <p:nvPr/>
        </p:nvSpPr>
        <p:spPr>
          <a:xfrm>
            <a:off x="159568" y="5349981"/>
            <a:ext cx="12088823" cy="1354131"/>
          </a:xfrm>
          <a:prstGeom prst="rect">
            <a:avLst/>
          </a:prstGeom>
          <a:solidFill>
            <a:srgbClr val="D8E2F3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33"/>
          <p:cNvSpPr/>
          <p:nvPr/>
        </p:nvSpPr>
        <p:spPr>
          <a:xfrm>
            <a:off x="130535" y="4259456"/>
            <a:ext cx="12088823" cy="989439"/>
          </a:xfrm>
          <a:prstGeom prst="rect">
            <a:avLst/>
          </a:prstGeom>
          <a:solidFill>
            <a:srgbClr val="D8E2F3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3"/>
          <p:cNvSpPr/>
          <p:nvPr/>
        </p:nvSpPr>
        <p:spPr>
          <a:xfrm>
            <a:off x="246591" y="3046858"/>
            <a:ext cx="3623733" cy="742094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33"/>
          <p:cNvSpPr/>
          <p:nvPr/>
        </p:nvSpPr>
        <p:spPr>
          <a:xfrm>
            <a:off x="5520266" y="2816295"/>
            <a:ext cx="3702028" cy="1107313"/>
          </a:xfrm>
          <a:prstGeom prst="ellipse">
            <a:avLst/>
          </a:prstGeom>
          <a:gradFill>
            <a:gsLst>
              <a:gs pos="0">
                <a:srgbClr val="0E254D"/>
              </a:gs>
              <a:gs pos="100000">
                <a:srgbClr val="90B0FF"/>
              </a:gs>
            </a:gsLst>
            <a:lin ang="162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33"/>
          <p:cNvSpPr txBox="1"/>
          <p:nvPr>
            <p:ph type="title"/>
          </p:nvPr>
        </p:nvSpPr>
        <p:spPr>
          <a:xfrm>
            <a:off x="551219" y="303802"/>
            <a:ext cx="109728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it-IT"/>
              <a:t>Where and how we collect information</a:t>
            </a:r>
            <a:endParaRPr/>
          </a:p>
        </p:txBody>
      </p:sp>
      <p:sp>
        <p:nvSpPr>
          <p:cNvPr id="412" name="Google Shape;412;p33"/>
          <p:cNvSpPr txBox="1"/>
          <p:nvPr>
            <p:ph idx="3" type="body"/>
          </p:nvPr>
        </p:nvSpPr>
        <p:spPr>
          <a:xfrm>
            <a:off x="159569" y="4259456"/>
            <a:ext cx="10972799" cy="2229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rgbClr val="CC0000"/>
                </a:solidFill>
              </a:rPr>
              <a:t>direct </a:t>
            </a:r>
            <a:r>
              <a:rPr b="1" lang="it-IT" sz="1800">
                <a:solidFill>
                  <a:srgbClr val="CC0000"/>
                </a:solidFill>
              </a:rPr>
              <a:t>Statements</a:t>
            </a:r>
            <a:r>
              <a:rPr lang="it-IT" sz="1800">
                <a:solidFill>
                  <a:srgbClr val="CC0000"/>
                </a:solidFill>
              </a:rPr>
              <a:t> (</a:t>
            </a:r>
            <a:r>
              <a:rPr i="1" lang="it-IT" sz="1800">
                <a:solidFill>
                  <a:srgbClr val="CC0000"/>
                </a:solidFill>
              </a:rPr>
              <a:t>all my certificates</a:t>
            </a:r>
            <a:r>
              <a:rPr lang="it-IT" sz="1800">
                <a:solidFill>
                  <a:srgbClr val="CC0000"/>
                </a:solidFill>
              </a:rPr>
              <a:t>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rgbClr val="CC0000"/>
                </a:solidFill>
              </a:rPr>
              <a:t>indirect </a:t>
            </a:r>
            <a:r>
              <a:rPr b="1" lang="it-IT" sz="1800">
                <a:solidFill>
                  <a:srgbClr val="CC0000"/>
                </a:solidFill>
              </a:rPr>
              <a:t>Statements</a:t>
            </a:r>
            <a:r>
              <a:rPr lang="it-IT" sz="1800">
                <a:solidFill>
                  <a:srgbClr val="CC0000"/>
                </a:solidFill>
              </a:rPr>
              <a:t> (</a:t>
            </a:r>
            <a:r>
              <a:rPr i="1" lang="it-IT" sz="1800">
                <a:solidFill>
                  <a:srgbClr val="CC0000"/>
                </a:solidFill>
              </a:rPr>
              <a:t>I join the xxxlabel consortium</a:t>
            </a:r>
            <a:r>
              <a:rPr lang="it-IT" sz="1800">
                <a:solidFill>
                  <a:srgbClr val="CC0000"/>
                </a:solidFill>
              </a:rPr>
              <a:t>)</a:t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CC0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rgbClr val="CC0000"/>
                </a:solidFill>
              </a:rPr>
              <a:t>electronic </a:t>
            </a:r>
            <a:r>
              <a:rPr b="1" lang="it-IT" sz="1800">
                <a:solidFill>
                  <a:srgbClr val="CC0000"/>
                </a:solidFill>
              </a:rPr>
              <a:t>Messages</a:t>
            </a:r>
            <a:r>
              <a:rPr lang="it-IT" sz="1800">
                <a:solidFill>
                  <a:srgbClr val="CC0000"/>
                </a:solidFill>
              </a:rPr>
              <a:t> based (</a:t>
            </a:r>
            <a:r>
              <a:rPr i="1" lang="it-IT" sz="1800">
                <a:solidFill>
                  <a:srgbClr val="CC0000"/>
                </a:solidFill>
              </a:rPr>
              <a:t>my dispatch advices, my receipts…)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Char char="•"/>
            </a:pPr>
            <a:r>
              <a:rPr b="1" lang="it-IT" sz="1800">
                <a:solidFill>
                  <a:srgbClr val="CC0000"/>
                </a:solidFill>
              </a:rPr>
              <a:t>Event</a:t>
            </a:r>
            <a:r>
              <a:rPr lang="it-IT" sz="1800">
                <a:solidFill>
                  <a:srgbClr val="CC0000"/>
                </a:solidFill>
              </a:rPr>
              <a:t> based (</a:t>
            </a:r>
            <a:r>
              <a:rPr i="1" lang="it-IT" sz="1800">
                <a:solidFill>
                  <a:srgbClr val="CC0000"/>
                </a:solidFill>
              </a:rPr>
              <a:t>pallet X passed through gate Y at time Z</a:t>
            </a:r>
            <a:r>
              <a:rPr lang="it-IT" sz="1800">
                <a:solidFill>
                  <a:srgbClr val="CC0000"/>
                </a:solidFill>
              </a:rPr>
              <a:t>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rgbClr val="CC0000"/>
                </a:solidFill>
              </a:rPr>
              <a:t>Laboratory product analysis per lot</a:t>
            </a:r>
            <a:endParaRPr/>
          </a:p>
        </p:txBody>
      </p:sp>
      <p:sp>
        <p:nvSpPr>
          <p:cNvPr id="413" name="Google Shape;413;p33"/>
          <p:cNvSpPr txBox="1"/>
          <p:nvPr>
            <p:ph idx="12" type="sldNum"/>
          </p:nvPr>
        </p:nvSpPr>
        <p:spPr>
          <a:xfrm>
            <a:off x="10701984" y="6223994"/>
            <a:ext cx="8220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14" name="Google Shape;414;p33"/>
          <p:cNvSpPr/>
          <p:nvPr/>
        </p:nvSpPr>
        <p:spPr>
          <a:xfrm>
            <a:off x="246592" y="1915388"/>
            <a:ext cx="479797" cy="40011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10800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Raw.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Mat.</a:t>
            </a:r>
            <a:endParaRPr sz="24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5" name="Google Shape;415;p33"/>
          <p:cNvSpPr/>
          <p:nvPr/>
        </p:nvSpPr>
        <p:spPr>
          <a:xfrm>
            <a:off x="1808692" y="1410564"/>
            <a:ext cx="496345" cy="20005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7200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Yarns</a:t>
            </a:r>
            <a:endParaRPr sz="24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6" name="Google Shape;416;p33"/>
          <p:cNvSpPr/>
          <p:nvPr/>
        </p:nvSpPr>
        <p:spPr>
          <a:xfrm>
            <a:off x="1160991" y="1610588"/>
            <a:ext cx="924984" cy="565150"/>
          </a:xfrm>
          <a:custGeom>
            <a:rect b="b" l="l" r="r" t="t"/>
            <a:pathLst>
              <a:path extrusionOk="0" h="373" w="883">
                <a:moveTo>
                  <a:pt x="0" y="214"/>
                </a:moveTo>
                <a:lnTo>
                  <a:pt x="209" y="106"/>
                </a:lnTo>
                <a:lnTo>
                  <a:pt x="209" y="214"/>
                </a:lnTo>
                <a:lnTo>
                  <a:pt x="415" y="106"/>
                </a:lnTo>
                <a:lnTo>
                  <a:pt x="415" y="214"/>
                </a:lnTo>
                <a:lnTo>
                  <a:pt x="624" y="106"/>
                </a:lnTo>
                <a:lnTo>
                  <a:pt x="624" y="214"/>
                </a:lnTo>
                <a:lnTo>
                  <a:pt x="673" y="214"/>
                </a:lnTo>
                <a:lnTo>
                  <a:pt x="673" y="0"/>
                </a:lnTo>
                <a:lnTo>
                  <a:pt x="752" y="0"/>
                </a:lnTo>
                <a:lnTo>
                  <a:pt x="752" y="214"/>
                </a:lnTo>
                <a:lnTo>
                  <a:pt x="804" y="214"/>
                </a:lnTo>
                <a:lnTo>
                  <a:pt x="804" y="0"/>
                </a:lnTo>
                <a:lnTo>
                  <a:pt x="883" y="0"/>
                </a:lnTo>
                <a:lnTo>
                  <a:pt x="883" y="373"/>
                </a:lnTo>
                <a:lnTo>
                  <a:pt x="0" y="373"/>
                </a:lnTo>
                <a:lnTo>
                  <a:pt x="0" y="214"/>
                </a:lnTo>
                <a:close/>
              </a:path>
            </a:pathLst>
          </a:custGeom>
          <a:solidFill>
            <a:srgbClr val="969696">
              <a:alpha val="49803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33"/>
          <p:cNvSpPr/>
          <p:nvPr/>
        </p:nvSpPr>
        <p:spPr>
          <a:xfrm>
            <a:off x="3624791" y="1655038"/>
            <a:ext cx="924984" cy="488950"/>
          </a:xfrm>
          <a:custGeom>
            <a:rect b="b" l="l" r="r" t="t"/>
            <a:pathLst>
              <a:path extrusionOk="0" h="373" w="883">
                <a:moveTo>
                  <a:pt x="0" y="214"/>
                </a:moveTo>
                <a:lnTo>
                  <a:pt x="209" y="106"/>
                </a:lnTo>
                <a:lnTo>
                  <a:pt x="209" y="214"/>
                </a:lnTo>
                <a:lnTo>
                  <a:pt x="415" y="106"/>
                </a:lnTo>
                <a:lnTo>
                  <a:pt x="415" y="214"/>
                </a:lnTo>
                <a:lnTo>
                  <a:pt x="624" y="106"/>
                </a:lnTo>
                <a:lnTo>
                  <a:pt x="624" y="214"/>
                </a:lnTo>
                <a:lnTo>
                  <a:pt x="673" y="214"/>
                </a:lnTo>
                <a:lnTo>
                  <a:pt x="673" y="0"/>
                </a:lnTo>
                <a:lnTo>
                  <a:pt x="752" y="0"/>
                </a:lnTo>
                <a:lnTo>
                  <a:pt x="752" y="214"/>
                </a:lnTo>
                <a:lnTo>
                  <a:pt x="804" y="214"/>
                </a:lnTo>
                <a:lnTo>
                  <a:pt x="804" y="0"/>
                </a:lnTo>
                <a:lnTo>
                  <a:pt x="883" y="0"/>
                </a:lnTo>
                <a:lnTo>
                  <a:pt x="883" y="373"/>
                </a:lnTo>
                <a:lnTo>
                  <a:pt x="0" y="373"/>
                </a:lnTo>
                <a:lnTo>
                  <a:pt x="0" y="214"/>
                </a:lnTo>
                <a:close/>
              </a:path>
            </a:pathLst>
          </a:custGeom>
          <a:solidFill>
            <a:srgbClr val="969696">
              <a:alpha val="49803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33"/>
          <p:cNvSpPr/>
          <p:nvPr/>
        </p:nvSpPr>
        <p:spPr>
          <a:xfrm>
            <a:off x="3857625" y="1455014"/>
            <a:ext cx="584579" cy="20005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3600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Fabrics</a:t>
            </a:r>
            <a:endParaRPr sz="24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9" name="Google Shape;419;p33"/>
          <p:cNvSpPr/>
          <p:nvPr/>
        </p:nvSpPr>
        <p:spPr>
          <a:xfrm>
            <a:off x="7731125" y="1632814"/>
            <a:ext cx="969433" cy="511175"/>
          </a:xfrm>
          <a:custGeom>
            <a:rect b="b" l="l" r="r" t="t"/>
            <a:pathLst>
              <a:path extrusionOk="0" h="391" w="924">
                <a:moveTo>
                  <a:pt x="0" y="224"/>
                </a:moveTo>
                <a:lnTo>
                  <a:pt x="219" y="112"/>
                </a:lnTo>
                <a:lnTo>
                  <a:pt x="219" y="224"/>
                </a:lnTo>
                <a:lnTo>
                  <a:pt x="435" y="112"/>
                </a:lnTo>
                <a:lnTo>
                  <a:pt x="435" y="224"/>
                </a:lnTo>
                <a:lnTo>
                  <a:pt x="654" y="112"/>
                </a:lnTo>
                <a:lnTo>
                  <a:pt x="654" y="224"/>
                </a:lnTo>
                <a:lnTo>
                  <a:pt x="705" y="224"/>
                </a:lnTo>
                <a:lnTo>
                  <a:pt x="705" y="0"/>
                </a:lnTo>
                <a:lnTo>
                  <a:pt x="787" y="0"/>
                </a:lnTo>
                <a:lnTo>
                  <a:pt x="787" y="224"/>
                </a:lnTo>
                <a:lnTo>
                  <a:pt x="842" y="224"/>
                </a:lnTo>
                <a:lnTo>
                  <a:pt x="842" y="0"/>
                </a:lnTo>
                <a:lnTo>
                  <a:pt x="924" y="0"/>
                </a:lnTo>
                <a:lnTo>
                  <a:pt x="924" y="391"/>
                </a:lnTo>
                <a:lnTo>
                  <a:pt x="0" y="391"/>
                </a:lnTo>
                <a:lnTo>
                  <a:pt x="0" y="224"/>
                </a:lnTo>
                <a:close/>
              </a:path>
            </a:pathLst>
          </a:custGeom>
          <a:solidFill>
            <a:srgbClr val="969696">
              <a:alpha val="49803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33"/>
          <p:cNvSpPr/>
          <p:nvPr/>
        </p:nvSpPr>
        <p:spPr>
          <a:xfrm>
            <a:off x="7872941" y="1381988"/>
            <a:ext cx="1038304" cy="2079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Clothing</a:t>
            </a:r>
            <a:endParaRPr sz="24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1" name="Google Shape;421;p33"/>
          <p:cNvSpPr/>
          <p:nvPr/>
        </p:nvSpPr>
        <p:spPr>
          <a:xfrm>
            <a:off x="10470091" y="1448664"/>
            <a:ext cx="190500" cy="104775"/>
          </a:xfrm>
          <a:prstGeom prst="ellipse">
            <a:avLst/>
          </a:prstGeom>
          <a:solidFill>
            <a:srgbClr val="969696">
              <a:alpha val="49803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33"/>
          <p:cNvSpPr/>
          <p:nvPr/>
        </p:nvSpPr>
        <p:spPr>
          <a:xfrm>
            <a:off x="10345209" y="1574076"/>
            <a:ext cx="444500" cy="563563"/>
          </a:xfrm>
          <a:custGeom>
            <a:rect b="b" l="l" r="r" t="t"/>
            <a:pathLst>
              <a:path extrusionOk="0" h="371" w="425">
                <a:moveTo>
                  <a:pt x="311" y="0"/>
                </a:moveTo>
                <a:lnTo>
                  <a:pt x="84" y="0"/>
                </a:lnTo>
                <a:lnTo>
                  <a:pt x="69" y="0"/>
                </a:lnTo>
                <a:lnTo>
                  <a:pt x="65" y="3"/>
                </a:lnTo>
                <a:lnTo>
                  <a:pt x="61" y="3"/>
                </a:lnTo>
                <a:lnTo>
                  <a:pt x="57" y="5"/>
                </a:lnTo>
                <a:lnTo>
                  <a:pt x="49" y="5"/>
                </a:lnTo>
                <a:lnTo>
                  <a:pt x="49" y="7"/>
                </a:lnTo>
                <a:lnTo>
                  <a:pt x="45" y="7"/>
                </a:lnTo>
                <a:lnTo>
                  <a:pt x="41" y="7"/>
                </a:lnTo>
                <a:lnTo>
                  <a:pt x="37" y="7"/>
                </a:lnTo>
                <a:lnTo>
                  <a:pt x="37" y="9"/>
                </a:lnTo>
                <a:lnTo>
                  <a:pt x="33" y="11"/>
                </a:lnTo>
                <a:lnTo>
                  <a:pt x="27" y="11"/>
                </a:lnTo>
                <a:lnTo>
                  <a:pt x="20" y="14"/>
                </a:lnTo>
                <a:lnTo>
                  <a:pt x="12" y="18"/>
                </a:lnTo>
                <a:lnTo>
                  <a:pt x="8" y="22"/>
                </a:lnTo>
                <a:lnTo>
                  <a:pt x="8" y="25"/>
                </a:lnTo>
                <a:lnTo>
                  <a:pt x="4" y="25"/>
                </a:lnTo>
                <a:lnTo>
                  <a:pt x="4" y="30"/>
                </a:lnTo>
                <a:lnTo>
                  <a:pt x="0" y="32"/>
                </a:lnTo>
                <a:lnTo>
                  <a:pt x="0" y="180"/>
                </a:lnTo>
                <a:lnTo>
                  <a:pt x="4" y="183"/>
                </a:lnTo>
                <a:lnTo>
                  <a:pt x="4" y="186"/>
                </a:lnTo>
                <a:lnTo>
                  <a:pt x="12" y="190"/>
                </a:lnTo>
                <a:lnTo>
                  <a:pt x="12" y="192"/>
                </a:lnTo>
                <a:lnTo>
                  <a:pt x="20" y="192"/>
                </a:lnTo>
                <a:lnTo>
                  <a:pt x="24" y="194"/>
                </a:lnTo>
                <a:lnTo>
                  <a:pt x="37" y="194"/>
                </a:lnTo>
                <a:lnTo>
                  <a:pt x="37" y="197"/>
                </a:lnTo>
                <a:lnTo>
                  <a:pt x="57" y="197"/>
                </a:lnTo>
                <a:lnTo>
                  <a:pt x="61" y="194"/>
                </a:lnTo>
                <a:lnTo>
                  <a:pt x="65" y="194"/>
                </a:lnTo>
                <a:lnTo>
                  <a:pt x="72" y="192"/>
                </a:lnTo>
                <a:lnTo>
                  <a:pt x="76" y="192"/>
                </a:lnTo>
                <a:lnTo>
                  <a:pt x="80" y="190"/>
                </a:lnTo>
                <a:lnTo>
                  <a:pt x="80" y="188"/>
                </a:lnTo>
                <a:lnTo>
                  <a:pt x="90" y="186"/>
                </a:lnTo>
                <a:lnTo>
                  <a:pt x="90" y="183"/>
                </a:lnTo>
                <a:lnTo>
                  <a:pt x="94" y="180"/>
                </a:lnTo>
                <a:lnTo>
                  <a:pt x="94" y="69"/>
                </a:lnTo>
                <a:lnTo>
                  <a:pt x="114" y="69"/>
                </a:lnTo>
                <a:lnTo>
                  <a:pt x="114" y="354"/>
                </a:lnTo>
                <a:lnTo>
                  <a:pt x="118" y="356"/>
                </a:lnTo>
                <a:lnTo>
                  <a:pt x="118" y="359"/>
                </a:lnTo>
                <a:lnTo>
                  <a:pt x="121" y="361"/>
                </a:lnTo>
                <a:lnTo>
                  <a:pt x="125" y="365"/>
                </a:lnTo>
                <a:lnTo>
                  <a:pt x="129" y="365"/>
                </a:lnTo>
                <a:lnTo>
                  <a:pt x="133" y="368"/>
                </a:lnTo>
                <a:lnTo>
                  <a:pt x="145" y="368"/>
                </a:lnTo>
                <a:lnTo>
                  <a:pt x="151" y="371"/>
                </a:lnTo>
                <a:lnTo>
                  <a:pt x="166" y="371"/>
                </a:lnTo>
                <a:lnTo>
                  <a:pt x="170" y="368"/>
                </a:lnTo>
                <a:lnTo>
                  <a:pt x="178" y="368"/>
                </a:lnTo>
                <a:lnTo>
                  <a:pt x="186" y="365"/>
                </a:lnTo>
                <a:lnTo>
                  <a:pt x="190" y="365"/>
                </a:lnTo>
                <a:lnTo>
                  <a:pt x="190" y="363"/>
                </a:lnTo>
                <a:lnTo>
                  <a:pt x="202" y="359"/>
                </a:lnTo>
                <a:lnTo>
                  <a:pt x="202" y="356"/>
                </a:lnTo>
                <a:lnTo>
                  <a:pt x="208" y="354"/>
                </a:lnTo>
                <a:lnTo>
                  <a:pt x="208" y="197"/>
                </a:lnTo>
                <a:lnTo>
                  <a:pt x="219" y="197"/>
                </a:lnTo>
                <a:lnTo>
                  <a:pt x="219" y="354"/>
                </a:lnTo>
                <a:lnTo>
                  <a:pt x="223" y="356"/>
                </a:lnTo>
                <a:lnTo>
                  <a:pt x="223" y="359"/>
                </a:lnTo>
                <a:lnTo>
                  <a:pt x="235" y="363"/>
                </a:lnTo>
                <a:lnTo>
                  <a:pt x="235" y="365"/>
                </a:lnTo>
                <a:lnTo>
                  <a:pt x="239" y="365"/>
                </a:lnTo>
                <a:lnTo>
                  <a:pt x="247" y="368"/>
                </a:lnTo>
                <a:lnTo>
                  <a:pt x="255" y="368"/>
                </a:lnTo>
                <a:lnTo>
                  <a:pt x="258" y="371"/>
                </a:lnTo>
                <a:lnTo>
                  <a:pt x="276" y="371"/>
                </a:lnTo>
                <a:lnTo>
                  <a:pt x="280" y="368"/>
                </a:lnTo>
                <a:lnTo>
                  <a:pt x="292" y="368"/>
                </a:lnTo>
                <a:lnTo>
                  <a:pt x="296" y="365"/>
                </a:lnTo>
                <a:lnTo>
                  <a:pt x="300" y="365"/>
                </a:lnTo>
                <a:lnTo>
                  <a:pt x="304" y="361"/>
                </a:lnTo>
                <a:lnTo>
                  <a:pt x="307" y="359"/>
                </a:lnTo>
                <a:lnTo>
                  <a:pt x="307" y="356"/>
                </a:lnTo>
                <a:lnTo>
                  <a:pt x="311" y="354"/>
                </a:lnTo>
                <a:lnTo>
                  <a:pt x="311" y="69"/>
                </a:lnTo>
                <a:lnTo>
                  <a:pt x="333" y="69"/>
                </a:lnTo>
                <a:lnTo>
                  <a:pt x="333" y="180"/>
                </a:lnTo>
                <a:lnTo>
                  <a:pt x="337" y="180"/>
                </a:lnTo>
                <a:lnTo>
                  <a:pt x="337" y="183"/>
                </a:lnTo>
                <a:lnTo>
                  <a:pt x="345" y="188"/>
                </a:lnTo>
                <a:lnTo>
                  <a:pt x="349" y="190"/>
                </a:lnTo>
                <a:lnTo>
                  <a:pt x="352" y="192"/>
                </a:lnTo>
                <a:lnTo>
                  <a:pt x="360" y="192"/>
                </a:lnTo>
                <a:lnTo>
                  <a:pt x="364" y="192"/>
                </a:lnTo>
                <a:lnTo>
                  <a:pt x="368" y="194"/>
                </a:lnTo>
                <a:lnTo>
                  <a:pt x="390" y="194"/>
                </a:lnTo>
                <a:lnTo>
                  <a:pt x="390" y="192"/>
                </a:lnTo>
                <a:lnTo>
                  <a:pt x="401" y="192"/>
                </a:lnTo>
                <a:lnTo>
                  <a:pt x="405" y="190"/>
                </a:lnTo>
                <a:lnTo>
                  <a:pt x="413" y="190"/>
                </a:lnTo>
                <a:lnTo>
                  <a:pt x="413" y="188"/>
                </a:lnTo>
                <a:lnTo>
                  <a:pt x="421" y="183"/>
                </a:lnTo>
                <a:lnTo>
                  <a:pt x="421" y="180"/>
                </a:lnTo>
                <a:lnTo>
                  <a:pt x="425" y="180"/>
                </a:lnTo>
                <a:lnTo>
                  <a:pt x="425" y="30"/>
                </a:lnTo>
                <a:lnTo>
                  <a:pt x="421" y="30"/>
                </a:lnTo>
                <a:lnTo>
                  <a:pt x="421" y="25"/>
                </a:lnTo>
                <a:lnTo>
                  <a:pt x="417" y="25"/>
                </a:lnTo>
                <a:lnTo>
                  <a:pt x="417" y="22"/>
                </a:lnTo>
                <a:lnTo>
                  <a:pt x="417" y="20"/>
                </a:lnTo>
                <a:lnTo>
                  <a:pt x="417" y="18"/>
                </a:lnTo>
                <a:lnTo>
                  <a:pt x="413" y="18"/>
                </a:lnTo>
                <a:lnTo>
                  <a:pt x="409" y="18"/>
                </a:lnTo>
                <a:lnTo>
                  <a:pt x="409" y="16"/>
                </a:lnTo>
                <a:lnTo>
                  <a:pt x="405" y="11"/>
                </a:lnTo>
                <a:lnTo>
                  <a:pt x="401" y="11"/>
                </a:lnTo>
                <a:lnTo>
                  <a:pt x="394" y="7"/>
                </a:lnTo>
                <a:lnTo>
                  <a:pt x="390" y="7"/>
                </a:lnTo>
                <a:lnTo>
                  <a:pt x="386" y="7"/>
                </a:lnTo>
                <a:lnTo>
                  <a:pt x="382" y="5"/>
                </a:lnTo>
                <a:lnTo>
                  <a:pt x="372" y="5"/>
                </a:lnTo>
                <a:lnTo>
                  <a:pt x="368" y="3"/>
                </a:lnTo>
                <a:lnTo>
                  <a:pt x="360" y="3"/>
                </a:lnTo>
                <a:lnTo>
                  <a:pt x="360" y="0"/>
                </a:lnTo>
                <a:lnTo>
                  <a:pt x="341" y="0"/>
                </a:lnTo>
                <a:lnTo>
                  <a:pt x="311" y="0"/>
                </a:lnTo>
                <a:close/>
              </a:path>
            </a:pathLst>
          </a:custGeom>
          <a:solidFill>
            <a:srgbClr val="969696">
              <a:alpha val="49803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3"/>
          <p:cNvSpPr/>
          <p:nvPr/>
        </p:nvSpPr>
        <p:spPr>
          <a:xfrm>
            <a:off x="10324042" y="2240826"/>
            <a:ext cx="766492" cy="20005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Trade org.</a:t>
            </a:r>
            <a:endParaRPr sz="24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4" name="Google Shape;424;p33"/>
          <p:cNvSpPr/>
          <p:nvPr/>
        </p:nvSpPr>
        <p:spPr>
          <a:xfrm>
            <a:off x="4920191" y="1293089"/>
            <a:ext cx="935637" cy="20005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3600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Accessories</a:t>
            </a:r>
            <a:endParaRPr sz="24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5" name="Google Shape;425;p33"/>
          <p:cNvSpPr/>
          <p:nvPr/>
        </p:nvSpPr>
        <p:spPr>
          <a:xfrm>
            <a:off x="5459991" y="2477364"/>
            <a:ext cx="695703" cy="20005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Q.Check</a:t>
            </a:r>
            <a:endParaRPr sz="24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26" name="Google Shape;426;p33"/>
          <p:cNvCxnSpPr/>
          <p:nvPr/>
        </p:nvCxnSpPr>
        <p:spPr>
          <a:xfrm>
            <a:off x="886319" y="2067788"/>
            <a:ext cx="27467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7" name="Google Shape;427;p33"/>
          <p:cNvCxnSpPr/>
          <p:nvPr/>
        </p:nvCxnSpPr>
        <p:spPr>
          <a:xfrm>
            <a:off x="2075391" y="2067788"/>
            <a:ext cx="152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8" name="Google Shape;428;p33"/>
          <p:cNvCxnSpPr/>
          <p:nvPr/>
        </p:nvCxnSpPr>
        <p:spPr>
          <a:xfrm>
            <a:off x="4513791" y="2067788"/>
            <a:ext cx="3251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9" name="Google Shape;429;p33"/>
          <p:cNvCxnSpPr/>
          <p:nvPr/>
        </p:nvCxnSpPr>
        <p:spPr>
          <a:xfrm>
            <a:off x="4513791" y="2067788"/>
            <a:ext cx="1475203" cy="381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0" name="Google Shape;430;p33"/>
          <p:cNvCxnSpPr/>
          <p:nvPr/>
        </p:nvCxnSpPr>
        <p:spPr>
          <a:xfrm flipH="1" rot="10800000">
            <a:off x="5988994" y="2047151"/>
            <a:ext cx="1775997" cy="37068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1" name="Google Shape;431;p33"/>
          <p:cNvCxnSpPr/>
          <p:nvPr/>
        </p:nvCxnSpPr>
        <p:spPr>
          <a:xfrm>
            <a:off x="6139391" y="1437550"/>
            <a:ext cx="1625600" cy="63023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2" name="Google Shape;432;p33"/>
          <p:cNvCxnSpPr/>
          <p:nvPr/>
        </p:nvCxnSpPr>
        <p:spPr>
          <a:xfrm>
            <a:off x="8679391" y="2067788"/>
            <a:ext cx="152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3" name="Google Shape;433;p33"/>
          <p:cNvCxnSpPr/>
          <p:nvPr/>
        </p:nvCxnSpPr>
        <p:spPr>
          <a:xfrm>
            <a:off x="1668991" y="2143988"/>
            <a:ext cx="0" cy="58896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34" name="Google Shape;434;p33"/>
          <p:cNvCxnSpPr/>
          <p:nvPr/>
        </p:nvCxnSpPr>
        <p:spPr>
          <a:xfrm rot="10800000">
            <a:off x="8679391" y="1839188"/>
            <a:ext cx="1524000" cy="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435" name="Google Shape;435;p33"/>
          <p:cNvCxnSpPr/>
          <p:nvPr/>
        </p:nvCxnSpPr>
        <p:spPr>
          <a:xfrm rot="10800000">
            <a:off x="4513791" y="1991588"/>
            <a:ext cx="3251200" cy="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436" name="Google Shape;436;p33"/>
          <p:cNvCxnSpPr/>
          <p:nvPr/>
        </p:nvCxnSpPr>
        <p:spPr>
          <a:xfrm rot="10800000">
            <a:off x="2075391" y="1991588"/>
            <a:ext cx="1524000" cy="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437" name="Google Shape;437;p33"/>
          <p:cNvSpPr/>
          <p:nvPr/>
        </p:nvSpPr>
        <p:spPr>
          <a:xfrm>
            <a:off x="6139391" y="1056550"/>
            <a:ext cx="533400" cy="444500"/>
          </a:xfrm>
          <a:custGeom>
            <a:rect b="b" l="l" r="r" t="t"/>
            <a:pathLst>
              <a:path extrusionOk="0" h="293" w="507">
                <a:moveTo>
                  <a:pt x="0" y="168"/>
                </a:moveTo>
                <a:lnTo>
                  <a:pt x="119" y="83"/>
                </a:lnTo>
                <a:lnTo>
                  <a:pt x="119" y="168"/>
                </a:lnTo>
                <a:lnTo>
                  <a:pt x="238" y="83"/>
                </a:lnTo>
                <a:lnTo>
                  <a:pt x="238" y="168"/>
                </a:lnTo>
                <a:lnTo>
                  <a:pt x="358" y="83"/>
                </a:lnTo>
                <a:lnTo>
                  <a:pt x="358" y="168"/>
                </a:lnTo>
                <a:lnTo>
                  <a:pt x="387" y="168"/>
                </a:lnTo>
                <a:lnTo>
                  <a:pt x="387" y="0"/>
                </a:lnTo>
                <a:lnTo>
                  <a:pt x="432" y="0"/>
                </a:lnTo>
                <a:lnTo>
                  <a:pt x="432" y="168"/>
                </a:lnTo>
                <a:lnTo>
                  <a:pt x="462" y="168"/>
                </a:lnTo>
                <a:lnTo>
                  <a:pt x="462" y="0"/>
                </a:lnTo>
                <a:lnTo>
                  <a:pt x="507" y="0"/>
                </a:lnTo>
                <a:lnTo>
                  <a:pt x="507" y="293"/>
                </a:lnTo>
                <a:lnTo>
                  <a:pt x="0" y="293"/>
                </a:lnTo>
                <a:lnTo>
                  <a:pt x="0" y="168"/>
                </a:lnTo>
                <a:close/>
              </a:path>
            </a:pathLst>
          </a:custGeom>
          <a:solidFill>
            <a:srgbClr val="9696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33"/>
          <p:cNvSpPr/>
          <p:nvPr/>
        </p:nvSpPr>
        <p:spPr>
          <a:xfrm>
            <a:off x="8300896" y="2384346"/>
            <a:ext cx="1170192" cy="20005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Subcontractors </a:t>
            </a:r>
            <a:endParaRPr sz="24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9" name="Google Shape;439;p33"/>
          <p:cNvSpPr/>
          <p:nvPr/>
        </p:nvSpPr>
        <p:spPr>
          <a:xfrm>
            <a:off x="3091391" y="2712313"/>
            <a:ext cx="1170192" cy="20005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Subcontractors </a:t>
            </a:r>
            <a:endParaRPr sz="24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0" name="Google Shape;440;p33"/>
          <p:cNvSpPr/>
          <p:nvPr/>
        </p:nvSpPr>
        <p:spPr>
          <a:xfrm>
            <a:off x="551391" y="2712313"/>
            <a:ext cx="1170192" cy="20005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Subcontractors </a:t>
            </a:r>
            <a:endParaRPr sz="24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41" name="Google Shape;441;p33"/>
          <p:cNvCxnSpPr/>
          <p:nvPr/>
        </p:nvCxnSpPr>
        <p:spPr>
          <a:xfrm>
            <a:off x="4208991" y="2123351"/>
            <a:ext cx="0" cy="58896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42" name="Google Shape;442;p33"/>
          <p:cNvCxnSpPr/>
          <p:nvPr/>
        </p:nvCxnSpPr>
        <p:spPr>
          <a:xfrm>
            <a:off x="8104891" y="2123351"/>
            <a:ext cx="0" cy="58896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43" name="Google Shape;443;p33"/>
          <p:cNvSpPr/>
          <p:nvPr/>
        </p:nvSpPr>
        <p:spPr>
          <a:xfrm>
            <a:off x="932391" y="2255113"/>
            <a:ext cx="533400" cy="444500"/>
          </a:xfrm>
          <a:custGeom>
            <a:rect b="b" l="l" r="r" t="t"/>
            <a:pathLst>
              <a:path extrusionOk="0" h="293" w="507">
                <a:moveTo>
                  <a:pt x="0" y="168"/>
                </a:moveTo>
                <a:lnTo>
                  <a:pt x="119" y="83"/>
                </a:lnTo>
                <a:lnTo>
                  <a:pt x="119" y="168"/>
                </a:lnTo>
                <a:lnTo>
                  <a:pt x="238" y="83"/>
                </a:lnTo>
                <a:lnTo>
                  <a:pt x="238" y="168"/>
                </a:lnTo>
                <a:lnTo>
                  <a:pt x="358" y="83"/>
                </a:lnTo>
                <a:lnTo>
                  <a:pt x="358" y="168"/>
                </a:lnTo>
                <a:lnTo>
                  <a:pt x="387" y="168"/>
                </a:lnTo>
                <a:lnTo>
                  <a:pt x="387" y="0"/>
                </a:lnTo>
                <a:lnTo>
                  <a:pt x="432" y="0"/>
                </a:lnTo>
                <a:lnTo>
                  <a:pt x="432" y="168"/>
                </a:lnTo>
                <a:lnTo>
                  <a:pt x="462" y="168"/>
                </a:lnTo>
                <a:lnTo>
                  <a:pt x="462" y="0"/>
                </a:lnTo>
                <a:lnTo>
                  <a:pt x="507" y="0"/>
                </a:lnTo>
                <a:lnTo>
                  <a:pt x="507" y="293"/>
                </a:lnTo>
                <a:lnTo>
                  <a:pt x="0" y="293"/>
                </a:lnTo>
                <a:lnTo>
                  <a:pt x="0" y="168"/>
                </a:lnTo>
                <a:close/>
              </a:path>
            </a:pathLst>
          </a:custGeom>
          <a:solidFill>
            <a:srgbClr val="9696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3"/>
          <p:cNvSpPr/>
          <p:nvPr/>
        </p:nvSpPr>
        <p:spPr>
          <a:xfrm>
            <a:off x="3573991" y="2255113"/>
            <a:ext cx="533400" cy="444500"/>
          </a:xfrm>
          <a:custGeom>
            <a:rect b="b" l="l" r="r" t="t"/>
            <a:pathLst>
              <a:path extrusionOk="0" h="293" w="507">
                <a:moveTo>
                  <a:pt x="0" y="168"/>
                </a:moveTo>
                <a:lnTo>
                  <a:pt x="119" y="83"/>
                </a:lnTo>
                <a:lnTo>
                  <a:pt x="119" y="168"/>
                </a:lnTo>
                <a:lnTo>
                  <a:pt x="238" y="83"/>
                </a:lnTo>
                <a:lnTo>
                  <a:pt x="238" y="168"/>
                </a:lnTo>
                <a:lnTo>
                  <a:pt x="358" y="83"/>
                </a:lnTo>
                <a:lnTo>
                  <a:pt x="358" y="168"/>
                </a:lnTo>
                <a:lnTo>
                  <a:pt x="387" y="168"/>
                </a:lnTo>
                <a:lnTo>
                  <a:pt x="387" y="0"/>
                </a:lnTo>
                <a:lnTo>
                  <a:pt x="432" y="0"/>
                </a:lnTo>
                <a:lnTo>
                  <a:pt x="432" y="168"/>
                </a:lnTo>
                <a:lnTo>
                  <a:pt x="462" y="168"/>
                </a:lnTo>
                <a:lnTo>
                  <a:pt x="462" y="0"/>
                </a:lnTo>
                <a:lnTo>
                  <a:pt x="507" y="0"/>
                </a:lnTo>
                <a:lnTo>
                  <a:pt x="507" y="293"/>
                </a:lnTo>
                <a:lnTo>
                  <a:pt x="0" y="293"/>
                </a:lnTo>
                <a:lnTo>
                  <a:pt x="0" y="168"/>
                </a:lnTo>
                <a:close/>
              </a:path>
            </a:pathLst>
          </a:custGeom>
          <a:solidFill>
            <a:srgbClr val="9696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33"/>
          <p:cNvSpPr/>
          <p:nvPr/>
        </p:nvSpPr>
        <p:spPr>
          <a:xfrm>
            <a:off x="7464424" y="2255113"/>
            <a:ext cx="533400" cy="444500"/>
          </a:xfrm>
          <a:custGeom>
            <a:rect b="b" l="l" r="r" t="t"/>
            <a:pathLst>
              <a:path extrusionOk="0" h="293" w="507">
                <a:moveTo>
                  <a:pt x="0" y="168"/>
                </a:moveTo>
                <a:lnTo>
                  <a:pt x="119" y="83"/>
                </a:lnTo>
                <a:lnTo>
                  <a:pt x="119" y="168"/>
                </a:lnTo>
                <a:lnTo>
                  <a:pt x="238" y="83"/>
                </a:lnTo>
                <a:lnTo>
                  <a:pt x="238" y="168"/>
                </a:lnTo>
                <a:lnTo>
                  <a:pt x="358" y="83"/>
                </a:lnTo>
                <a:lnTo>
                  <a:pt x="358" y="168"/>
                </a:lnTo>
                <a:lnTo>
                  <a:pt x="387" y="168"/>
                </a:lnTo>
                <a:lnTo>
                  <a:pt x="387" y="0"/>
                </a:lnTo>
                <a:lnTo>
                  <a:pt x="432" y="0"/>
                </a:lnTo>
                <a:lnTo>
                  <a:pt x="432" y="168"/>
                </a:lnTo>
                <a:lnTo>
                  <a:pt x="462" y="168"/>
                </a:lnTo>
                <a:lnTo>
                  <a:pt x="462" y="0"/>
                </a:lnTo>
                <a:lnTo>
                  <a:pt x="507" y="0"/>
                </a:lnTo>
                <a:lnTo>
                  <a:pt x="507" y="293"/>
                </a:lnTo>
                <a:lnTo>
                  <a:pt x="0" y="293"/>
                </a:lnTo>
                <a:lnTo>
                  <a:pt x="0" y="168"/>
                </a:lnTo>
                <a:close/>
              </a:path>
            </a:pathLst>
          </a:custGeom>
          <a:solidFill>
            <a:srgbClr val="9696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33"/>
          <p:cNvSpPr/>
          <p:nvPr/>
        </p:nvSpPr>
        <p:spPr>
          <a:xfrm>
            <a:off x="6739345" y="2763906"/>
            <a:ext cx="533400" cy="444500"/>
          </a:xfrm>
          <a:custGeom>
            <a:rect b="b" l="l" r="r" t="t"/>
            <a:pathLst>
              <a:path extrusionOk="0" h="293" w="507">
                <a:moveTo>
                  <a:pt x="0" y="168"/>
                </a:moveTo>
                <a:lnTo>
                  <a:pt x="119" y="83"/>
                </a:lnTo>
                <a:lnTo>
                  <a:pt x="119" y="168"/>
                </a:lnTo>
                <a:lnTo>
                  <a:pt x="238" y="83"/>
                </a:lnTo>
                <a:lnTo>
                  <a:pt x="238" y="168"/>
                </a:lnTo>
                <a:lnTo>
                  <a:pt x="358" y="83"/>
                </a:lnTo>
                <a:lnTo>
                  <a:pt x="358" y="168"/>
                </a:lnTo>
                <a:lnTo>
                  <a:pt x="387" y="168"/>
                </a:lnTo>
                <a:lnTo>
                  <a:pt x="387" y="0"/>
                </a:lnTo>
                <a:lnTo>
                  <a:pt x="432" y="0"/>
                </a:lnTo>
                <a:lnTo>
                  <a:pt x="432" y="168"/>
                </a:lnTo>
                <a:lnTo>
                  <a:pt x="462" y="168"/>
                </a:lnTo>
                <a:lnTo>
                  <a:pt x="462" y="0"/>
                </a:lnTo>
                <a:lnTo>
                  <a:pt x="507" y="0"/>
                </a:lnTo>
                <a:lnTo>
                  <a:pt x="507" y="293"/>
                </a:lnTo>
                <a:lnTo>
                  <a:pt x="0" y="293"/>
                </a:lnTo>
                <a:lnTo>
                  <a:pt x="0" y="168"/>
                </a:lnTo>
                <a:close/>
              </a:path>
            </a:pathLst>
          </a:custGeom>
          <a:solidFill>
            <a:srgbClr val="9696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33"/>
          <p:cNvSpPr/>
          <p:nvPr/>
        </p:nvSpPr>
        <p:spPr>
          <a:xfrm>
            <a:off x="7494996" y="2787024"/>
            <a:ext cx="533400" cy="444500"/>
          </a:xfrm>
          <a:custGeom>
            <a:rect b="b" l="l" r="r" t="t"/>
            <a:pathLst>
              <a:path extrusionOk="0" h="293" w="507">
                <a:moveTo>
                  <a:pt x="0" y="168"/>
                </a:moveTo>
                <a:lnTo>
                  <a:pt x="119" y="83"/>
                </a:lnTo>
                <a:lnTo>
                  <a:pt x="119" y="168"/>
                </a:lnTo>
                <a:lnTo>
                  <a:pt x="238" y="83"/>
                </a:lnTo>
                <a:lnTo>
                  <a:pt x="238" y="168"/>
                </a:lnTo>
                <a:lnTo>
                  <a:pt x="358" y="83"/>
                </a:lnTo>
                <a:lnTo>
                  <a:pt x="358" y="168"/>
                </a:lnTo>
                <a:lnTo>
                  <a:pt x="387" y="168"/>
                </a:lnTo>
                <a:lnTo>
                  <a:pt x="387" y="0"/>
                </a:lnTo>
                <a:lnTo>
                  <a:pt x="432" y="0"/>
                </a:lnTo>
                <a:lnTo>
                  <a:pt x="432" y="168"/>
                </a:lnTo>
                <a:lnTo>
                  <a:pt x="462" y="168"/>
                </a:lnTo>
                <a:lnTo>
                  <a:pt x="462" y="0"/>
                </a:lnTo>
                <a:lnTo>
                  <a:pt x="507" y="0"/>
                </a:lnTo>
                <a:lnTo>
                  <a:pt x="507" y="293"/>
                </a:lnTo>
                <a:lnTo>
                  <a:pt x="0" y="293"/>
                </a:lnTo>
                <a:lnTo>
                  <a:pt x="0" y="168"/>
                </a:lnTo>
                <a:close/>
              </a:path>
            </a:pathLst>
          </a:custGeom>
          <a:solidFill>
            <a:srgbClr val="9696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3"/>
          <p:cNvSpPr/>
          <p:nvPr/>
        </p:nvSpPr>
        <p:spPr>
          <a:xfrm>
            <a:off x="8269695" y="2908023"/>
            <a:ext cx="1732847" cy="200055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r>
              <a:rPr baseline="30000" lang="it-IT" sz="13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it-IT" sz="13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tier subcontractors </a:t>
            </a:r>
            <a:endParaRPr/>
          </a:p>
        </p:txBody>
      </p:sp>
      <p:sp>
        <p:nvSpPr>
          <p:cNvPr id="449" name="Google Shape;449;p33"/>
          <p:cNvSpPr/>
          <p:nvPr/>
        </p:nvSpPr>
        <p:spPr>
          <a:xfrm>
            <a:off x="7323742" y="3305560"/>
            <a:ext cx="356836" cy="323502"/>
          </a:xfrm>
          <a:custGeom>
            <a:rect b="b" l="l" r="r" t="t"/>
            <a:pathLst>
              <a:path extrusionOk="0" h="293" w="507">
                <a:moveTo>
                  <a:pt x="0" y="168"/>
                </a:moveTo>
                <a:lnTo>
                  <a:pt x="119" y="83"/>
                </a:lnTo>
                <a:lnTo>
                  <a:pt x="119" y="168"/>
                </a:lnTo>
                <a:lnTo>
                  <a:pt x="238" y="83"/>
                </a:lnTo>
                <a:lnTo>
                  <a:pt x="238" y="168"/>
                </a:lnTo>
                <a:lnTo>
                  <a:pt x="358" y="83"/>
                </a:lnTo>
                <a:lnTo>
                  <a:pt x="358" y="168"/>
                </a:lnTo>
                <a:lnTo>
                  <a:pt x="387" y="168"/>
                </a:lnTo>
                <a:lnTo>
                  <a:pt x="387" y="0"/>
                </a:lnTo>
                <a:lnTo>
                  <a:pt x="432" y="0"/>
                </a:lnTo>
                <a:lnTo>
                  <a:pt x="432" y="168"/>
                </a:lnTo>
                <a:lnTo>
                  <a:pt x="462" y="168"/>
                </a:lnTo>
                <a:lnTo>
                  <a:pt x="462" y="0"/>
                </a:lnTo>
                <a:lnTo>
                  <a:pt x="507" y="0"/>
                </a:lnTo>
                <a:lnTo>
                  <a:pt x="507" y="293"/>
                </a:lnTo>
                <a:lnTo>
                  <a:pt x="0" y="293"/>
                </a:lnTo>
                <a:lnTo>
                  <a:pt x="0" y="168"/>
                </a:lnTo>
                <a:close/>
              </a:path>
            </a:pathLst>
          </a:custGeom>
          <a:solidFill>
            <a:srgbClr val="9696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33"/>
          <p:cNvSpPr/>
          <p:nvPr/>
        </p:nvSpPr>
        <p:spPr>
          <a:xfrm>
            <a:off x="7809994" y="3296169"/>
            <a:ext cx="356836" cy="323502"/>
          </a:xfrm>
          <a:custGeom>
            <a:rect b="b" l="l" r="r" t="t"/>
            <a:pathLst>
              <a:path extrusionOk="0" h="293" w="507">
                <a:moveTo>
                  <a:pt x="0" y="168"/>
                </a:moveTo>
                <a:lnTo>
                  <a:pt x="119" y="83"/>
                </a:lnTo>
                <a:lnTo>
                  <a:pt x="119" y="168"/>
                </a:lnTo>
                <a:lnTo>
                  <a:pt x="238" y="83"/>
                </a:lnTo>
                <a:lnTo>
                  <a:pt x="238" y="168"/>
                </a:lnTo>
                <a:lnTo>
                  <a:pt x="358" y="83"/>
                </a:lnTo>
                <a:lnTo>
                  <a:pt x="358" y="168"/>
                </a:lnTo>
                <a:lnTo>
                  <a:pt x="387" y="168"/>
                </a:lnTo>
                <a:lnTo>
                  <a:pt x="387" y="0"/>
                </a:lnTo>
                <a:lnTo>
                  <a:pt x="432" y="0"/>
                </a:lnTo>
                <a:lnTo>
                  <a:pt x="432" y="168"/>
                </a:lnTo>
                <a:lnTo>
                  <a:pt x="462" y="168"/>
                </a:lnTo>
                <a:lnTo>
                  <a:pt x="462" y="0"/>
                </a:lnTo>
                <a:lnTo>
                  <a:pt x="507" y="0"/>
                </a:lnTo>
                <a:lnTo>
                  <a:pt x="507" y="293"/>
                </a:lnTo>
                <a:lnTo>
                  <a:pt x="0" y="293"/>
                </a:lnTo>
                <a:lnTo>
                  <a:pt x="0" y="168"/>
                </a:lnTo>
                <a:close/>
              </a:path>
            </a:pathLst>
          </a:custGeom>
          <a:solidFill>
            <a:srgbClr val="9696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33"/>
          <p:cNvSpPr/>
          <p:nvPr/>
        </p:nvSpPr>
        <p:spPr>
          <a:xfrm>
            <a:off x="8300897" y="3395790"/>
            <a:ext cx="3254324" cy="200055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n</a:t>
            </a:r>
            <a:r>
              <a:rPr baseline="30000" lang="it-IT" sz="13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it-IT" sz="13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tier subcontractors </a:t>
            </a:r>
            <a:endParaRPr sz="24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2" name="Google Shape;452;p33"/>
          <p:cNvSpPr/>
          <p:nvPr/>
        </p:nvSpPr>
        <p:spPr>
          <a:xfrm>
            <a:off x="6871961" y="3300365"/>
            <a:ext cx="356836" cy="323502"/>
          </a:xfrm>
          <a:custGeom>
            <a:rect b="b" l="l" r="r" t="t"/>
            <a:pathLst>
              <a:path extrusionOk="0" h="293" w="507">
                <a:moveTo>
                  <a:pt x="0" y="168"/>
                </a:moveTo>
                <a:lnTo>
                  <a:pt x="119" y="83"/>
                </a:lnTo>
                <a:lnTo>
                  <a:pt x="119" y="168"/>
                </a:lnTo>
                <a:lnTo>
                  <a:pt x="238" y="83"/>
                </a:lnTo>
                <a:lnTo>
                  <a:pt x="238" y="168"/>
                </a:lnTo>
                <a:lnTo>
                  <a:pt x="358" y="83"/>
                </a:lnTo>
                <a:lnTo>
                  <a:pt x="358" y="168"/>
                </a:lnTo>
                <a:lnTo>
                  <a:pt x="387" y="168"/>
                </a:lnTo>
                <a:lnTo>
                  <a:pt x="387" y="0"/>
                </a:lnTo>
                <a:lnTo>
                  <a:pt x="432" y="0"/>
                </a:lnTo>
                <a:lnTo>
                  <a:pt x="432" y="168"/>
                </a:lnTo>
                <a:lnTo>
                  <a:pt x="462" y="168"/>
                </a:lnTo>
                <a:lnTo>
                  <a:pt x="462" y="0"/>
                </a:lnTo>
                <a:lnTo>
                  <a:pt x="507" y="0"/>
                </a:lnTo>
                <a:lnTo>
                  <a:pt x="507" y="293"/>
                </a:lnTo>
                <a:lnTo>
                  <a:pt x="0" y="293"/>
                </a:lnTo>
                <a:lnTo>
                  <a:pt x="0" y="168"/>
                </a:lnTo>
                <a:close/>
              </a:path>
            </a:pathLst>
          </a:custGeom>
          <a:solidFill>
            <a:srgbClr val="9696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33"/>
          <p:cNvSpPr/>
          <p:nvPr/>
        </p:nvSpPr>
        <p:spPr>
          <a:xfrm>
            <a:off x="6440775" y="3324960"/>
            <a:ext cx="356836" cy="323502"/>
          </a:xfrm>
          <a:custGeom>
            <a:rect b="b" l="l" r="r" t="t"/>
            <a:pathLst>
              <a:path extrusionOk="0" h="293" w="507">
                <a:moveTo>
                  <a:pt x="0" y="168"/>
                </a:moveTo>
                <a:lnTo>
                  <a:pt x="119" y="83"/>
                </a:lnTo>
                <a:lnTo>
                  <a:pt x="119" y="168"/>
                </a:lnTo>
                <a:lnTo>
                  <a:pt x="238" y="83"/>
                </a:lnTo>
                <a:lnTo>
                  <a:pt x="238" y="168"/>
                </a:lnTo>
                <a:lnTo>
                  <a:pt x="358" y="83"/>
                </a:lnTo>
                <a:lnTo>
                  <a:pt x="358" y="168"/>
                </a:lnTo>
                <a:lnTo>
                  <a:pt x="387" y="168"/>
                </a:lnTo>
                <a:lnTo>
                  <a:pt x="387" y="0"/>
                </a:lnTo>
                <a:lnTo>
                  <a:pt x="432" y="0"/>
                </a:lnTo>
                <a:lnTo>
                  <a:pt x="432" y="168"/>
                </a:lnTo>
                <a:lnTo>
                  <a:pt x="462" y="168"/>
                </a:lnTo>
                <a:lnTo>
                  <a:pt x="462" y="0"/>
                </a:lnTo>
                <a:lnTo>
                  <a:pt x="507" y="0"/>
                </a:lnTo>
                <a:lnTo>
                  <a:pt x="507" y="293"/>
                </a:lnTo>
                <a:lnTo>
                  <a:pt x="0" y="293"/>
                </a:lnTo>
                <a:lnTo>
                  <a:pt x="0" y="168"/>
                </a:lnTo>
                <a:close/>
              </a:path>
            </a:pathLst>
          </a:custGeom>
          <a:solidFill>
            <a:srgbClr val="9696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33"/>
          <p:cNvSpPr/>
          <p:nvPr/>
        </p:nvSpPr>
        <p:spPr>
          <a:xfrm>
            <a:off x="5988994" y="3319765"/>
            <a:ext cx="356836" cy="323502"/>
          </a:xfrm>
          <a:custGeom>
            <a:rect b="b" l="l" r="r" t="t"/>
            <a:pathLst>
              <a:path extrusionOk="0" h="293" w="507">
                <a:moveTo>
                  <a:pt x="0" y="168"/>
                </a:moveTo>
                <a:lnTo>
                  <a:pt x="119" y="83"/>
                </a:lnTo>
                <a:lnTo>
                  <a:pt x="119" y="168"/>
                </a:lnTo>
                <a:lnTo>
                  <a:pt x="238" y="83"/>
                </a:lnTo>
                <a:lnTo>
                  <a:pt x="238" y="168"/>
                </a:lnTo>
                <a:lnTo>
                  <a:pt x="358" y="83"/>
                </a:lnTo>
                <a:lnTo>
                  <a:pt x="358" y="168"/>
                </a:lnTo>
                <a:lnTo>
                  <a:pt x="387" y="168"/>
                </a:lnTo>
                <a:lnTo>
                  <a:pt x="387" y="0"/>
                </a:lnTo>
                <a:lnTo>
                  <a:pt x="432" y="0"/>
                </a:lnTo>
                <a:lnTo>
                  <a:pt x="432" y="168"/>
                </a:lnTo>
                <a:lnTo>
                  <a:pt x="462" y="168"/>
                </a:lnTo>
                <a:lnTo>
                  <a:pt x="462" y="0"/>
                </a:lnTo>
                <a:lnTo>
                  <a:pt x="507" y="0"/>
                </a:lnTo>
                <a:lnTo>
                  <a:pt x="507" y="293"/>
                </a:lnTo>
                <a:lnTo>
                  <a:pt x="0" y="293"/>
                </a:lnTo>
                <a:lnTo>
                  <a:pt x="0" y="168"/>
                </a:lnTo>
                <a:close/>
              </a:path>
            </a:pathLst>
          </a:custGeom>
          <a:solidFill>
            <a:srgbClr val="9696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3"/>
          <p:cNvSpPr/>
          <p:nvPr/>
        </p:nvSpPr>
        <p:spPr>
          <a:xfrm>
            <a:off x="8283575" y="3046858"/>
            <a:ext cx="7040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…….</a:t>
            </a:r>
            <a:endParaRPr sz="32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6" name="Google Shape;456;p33"/>
          <p:cNvSpPr txBox="1"/>
          <p:nvPr/>
        </p:nvSpPr>
        <p:spPr>
          <a:xfrm>
            <a:off x="7922247" y="3788953"/>
            <a:ext cx="154920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foggy area</a:t>
            </a:r>
            <a:endParaRPr i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7" name="Google Shape;457;p33"/>
          <p:cNvCxnSpPr/>
          <p:nvPr/>
        </p:nvCxnSpPr>
        <p:spPr>
          <a:xfrm rot="10800000">
            <a:off x="485773" y="3324960"/>
            <a:ext cx="634584" cy="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458" name="Google Shape;458;p33"/>
          <p:cNvCxnSpPr/>
          <p:nvPr/>
        </p:nvCxnSpPr>
        <p:spPr>
          <a:xfrm>
            <a:off x="612357" y="3533563"/>
            <a:ext cx="508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9" name="Google Shape;459;p33"/>
          <p:cNvSpPr/>
          <p:nvPr/>
        </p:nvSpPr>
        <p:spPr>
          <a:xfrm>
            <a:off x="1294610" y="3220980"/>
            <a:ext cx="844783" cy="20005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instructions</a:t>
            </a:r>
            <a:endParaRPr sz="24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0" name="Google Shape;460;p33"/>
          <p:cNvSpPr/>
          <p:nvPr/>
        </p:nvSpPr>
        <p:spPr>
          <a:xfrm>
            <a:off x="1320477" y="3423255"/>
            <a:ext cx="1644681" cy="20005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goods and statements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61" name="Google Shape;461;p33"/>
          <p:cNvCxnSpPr/>
          <p:nvPr/>
        </p:nvCxnSpPr>
        <p:spPr>
          <a:xfrm>
            <a:off x="8234396" y="2232490"/>
            <a:ext cx="0" cy="452836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462" name="Google Shape;462;p33"/>
          <p:cNvCxnSpPr/>
          <p:nvPr/>
        </p:nvCxnSpPr>
        <p:spPr>
          <a:xfrm>
            <a:off x="4381096" y="2202015"/>
            <a:ext cx="0" cy="452836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463" name="Google Shape;463;p33"/>
          <p:cNvCxnSpPr/>
          <p:nvPr/>
        </p:nvCxnSpPr>
        <p:spPr>
          <a:xfrm>
            <a:off x="1813463" y="2221415"/>
            <a:ext cx="0" cy="452836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464" name="Google Shape;464;p33"/>
          <p:cNvCxnSpPr/>
          <p:nvPr/>
        </p:nvCxnSpPr>
        <p:spPr>
          <a:xfrm rot="10800000">
            <a:off x="6440775" y="1493143"/>
            <a:ext cx="1320920" cy="498444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465" name="Google Shape;465;p33"/>
          <p:cNvCxnSpPr/>
          <p:nvPr/>
        </p:nvCxnSpPr>
        <p:spPr>
          <a:xfrm flipH="1">
            <a:off x="6139390" y="2115413"/>
            <a:ext cx="1612900" cy="36195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466" name="Google Shape;466;p33"/>
          <p:cNvSpPr txBox="1"/>
          <p:nvPr/>
        </p:nvSpPr>
        <p:spPr>
          <a:xfrm>
            <a:off x="7726871" y="5598282"/>
            <a:ext cx="4409364" cy="769441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</a:t>
            </a:r>
            <a:r>
              <a:rPr b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</a:t>
            </a: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digitally collected </a:t>
            </a:r>
            <a:r>
              <a:rPr lang="it-IT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 lot </a:t>
            </a: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lang="it-I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</a:t>
            </a:r>
            <a:r>
              <a:rPr lang="it-I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 efficient pervasive data collection infrastructure!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33"/>
          <p:cNvSpPr txBox="1"/>
          <p:nvPr/>
        </p:nvSpPr>
        <p:spPr>
          <a:xfrm>
            <a:off x="7709226" y="4326129"/>
            <a:ext cx="4427009" cy="553998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</a:t>
            </a:r>
            <a:r>
              <a:rPr b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might</a:t>
            </a: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digitally collected!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Once per actor or product type</a:t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33"/>
          <p:cNvSpPr txBox="1"/>
          <p:nvPr/>
        </p:nvSpPr>
        <p:spPr>
          <a:xfrm>
            <a:off x="7228797" y="349534"/>
            <a:ext cx="4732193" cy="830997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titolo di ESEMPIO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una ‘vista’ sulla filiera abbigliamento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4"/>
          <p:cNvSpPr txBox="1"/>
          <p:nvPr>
            <p:ph type="title"/>
          </p:nvPr>
        </p:nvSpPr>
        <p:spPr>
          <a:xfrm>
            <a:off x="1436956" y="236759"/>
            <a:ext cx="105218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it-IT" sz="3200"/>
              <a:t>Uno studio sulla relazione CLAIM / supporting information….</a:t>
            </a:r>
            <a:endParaRPr/>
          </a:p>
        </p:txBody>
      </p:sp>
      <p:cxnSp>
        <p:nvCxnSpPr>
          <p:cNvPr id="475" name="Google Shape;475;p34"/>
          <p:cNvCxnSpPr/>
          <p:nvPr/>
        </p:nvCxnSpPr>
        <p:spPr>
          <a:xfrm>
            <a:off x="1401581" y="1262185"/>
            <a:ext cx="916744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76" name="Google Shape;476;p34"/>
          <p:cNvSpPr txBox="1"/>
          <p:nvPr>
            <p:ph idx="1" type="body"/>
          </p:nvPr>
        </p:nvSpPr>
        <p:spPr>
          <a:xfrm>
            <a:off x="498022" y="1667004"/>
            <a:ext cx="2380350" cy="4937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/>
              <a:t>Report dal progetto UNECE tracciabilità per la filiere del fashion trasparenti e sostenibili: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Report 2 –SUSTAINABILITY REQUIREMENTS &amp; EVENTS IN THE PRODUCTION LIFECYCLE OF LEATHER</a:t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477" name="Google Shape;47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6938" y="1262185"/>
            <a:ext cx="9420761" cy="538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57002" y="3310847"/>
            <a:ext cx="1379123" cy="2930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5"/>
          <p:cNvSpPr txBox="1"/>
          <p:nvPr>
            <p:ph type="title"/>
          </p:nvPr>
        </p:nvSpPr>
        <p:spPr>
          <a:xfrm>
            <a:off x="1436956" y="236759"/>
            <a:ext cx="105218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it-IT" sz="3200"/>
              <a:t>Toolbox di UNECE</a:t>
            </a:r>
            <a:endParaRPr/>
          </a:p>
        </p:txBody>
      </p:sp>
      <p:cxnSp>
        <p:nvCxnSpPr>
          <p:cNvPr id="485" name="Google Shape;485;p35"/>
          <p:cNvCxnSpPr/>
          <p:nvPr/>
        </p:nvCxnSpPr>
        <p:spPr>
          <a:xfrm>
            <a:off x="1401581" y="1262185"/>
            <a:ext cx="916744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35"/>
          <p:cNvSpPr txBox="1"/>
          <p:nvPr>
            <p:ph idx="1" type="body"/>
          </p:nvPr>
        </p:nvSpPr>
        <p:spPr>
          <a:xfrm>
            <a:off x="498022" y="1667004"/>
            <a:ext cx="2380350" cy="4937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/>
              <a:t>Toolbox del progetto UNECE tracciabilità per la filiere del fashion trasparenti e sostenibili:</a:t>
            </a:r>
            <a:endParaRPr/>
          </a:p>
        </p:txBody>
      </p:sp>
      <p:pic>
        <p:nvPicPr>
          <p:cNvPr id="487" name="Google Shape;48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019" y="3460316"/>
            <a:ext cx="1670696" cy="2930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7985" y="1301423"/>
            <a:ext cx="8707682" cy="5336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6"/>
          <p:cNvSpPr txBox="1"/>
          <p:nvPr>
            <p:ph type="title"/>
          </p:nvPr>
        </p:nvSpPr>
        <p:spPr>
          <a:xfrm>
            <a:off x="1436956" y="236759"/>
            <a:ext cx="771964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it-IT" sz="3200"/>
              <a:t>Iniziative …</a:t>
            </a:r>
            <a:endParaRPr/>
          </a:p>
        </p:txBody>
      </p:sp>
      <p:cxnSp>
        <p:nvCxnSpPr>
          <p:cNvPr id="495" name="Google Shape;495;p36"/>
          <p:cNvCxnSpPr/>
          <p:nvPr/>
        </p:nvCxnSpPr>
        <p:spPr>
          <a:xfrm>
            <a:off x="1401581" y="1262185"/>
            <a:ext cx="916744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6" name="Google Shape;496;p36"/>
          <p:cNvSpPr txBox="1"/>
          <p:nvPr>
            <p:ph idx="1" type="body"/>
          </p:nvPr>
        </p:nvSpPr>
        <p:spPr>
          <a:xfrm>
            <a:off x="498022" y="1667004"/>
            <a:ext cx="9663745" cy="4937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Enhancing Transparency and Traceability of Sustainable Value Chains in the Garment and Footwear Sector (2019-2023), promossa da UNECE / UNCEFACT, con esperienza pilota blockchain presso Hugo Boss </a:t>
            </a:r>
            <a:r>
              <a:rPr lang="it-IT" sz="2000">
                <a:solidFill>
                  <a:srgbClr val="FF0000"/>
                </a:solidFill>
              </a:rPr>
              <a:t>(seminario a MILANO 21-23 settembre!)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POC Blockchain per il made in italy (2018-19), promossa da MISE ed IBM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Marchio EPIC (etichettatura di origine) (in corso; promosso da attori italiani e francesi)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European Digital Product Passport  (in studio presso la CE)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PEF – CR, product environmental footprint, apparel and footwear category rules (2019 -2022) coordinata da Sustainable Apparel Coalition (SAC)</a:t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497" name="Google Shape;49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21055" y="1645919"/>
            <a:ext cx="2170945" cy="2130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7"/>
          <p:cNvSpPr txBox="1"/>
          <p:nvPr>
            <p:ph type="title"/>
          </p:nvPr>
        </p:nvSpPr>
        <p:spPr>
          <a:xfrm>
            <a:off x="1436956" y="236759"/>
            <a:ext cx="771964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it-IT" sz="3200"/>
              <a:t>Iniziative e progetti di ricerca e innovazione</a:t>
            </a:r>
            <a:endParaRPr/>
          </a:p>
        </p:txBody>
      </p:sp>
      <p:cxnSp>
        <p:nvCxnSpPr>
          <p:cNvPr id="504" name="Google Shape;504;p37"/>
          <p:cNvCxnSpPr/>
          <p:nvPr/>
        </p:nvCxnSpPr>
        <p:spPr>
          <a:xfrm>
            <a:off x="1401581" y="1262185"/>
            <a:ext cx="916744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05" name="Google Shape;505;p37"/>
          <p:cNvSpPr txBox="1"/>
          <p:nvPr>
            <p:ph idx="1" type="body"/>
          </p:nvPr>
        </p:nvSpPr>
        <p:spPr>
          <a:xfrm>
            <a:off x="498022" y="1667005"/>
            <a:ext cx="9663745" cy="3223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Enhancing Transparency and Traceability of Sustainable Value Chains in the Garment and Footwear Sector (2019-2023), promossa da UNECE / UNCEFACT, con esperienza pilota blockchain presso Hugo Boss</a:t>
            </a:r>
            <a:r>
              <a:rPr lang="it-IT" sz="2000">
                <a:solidFill>
                  <a:srgbClr val="FF0000"/>
                </a:solidFill>
              </a:rPr>
              <a:t> (seminario a MILANO 21-23 settembre!)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POC Blockchain per il made in italy (2018-19), promossa da MISE ed IBM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Marchio EPIC (etichettatura di origine) (in corso; promosso da attori italiani e francesi)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European Digital Product Passport  (in studio presso la CE)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PEF – CR, product environmental footprint, apparel and footwear category rules (2019 -2022) coordinata da Sustainable Apparel Coalition (SAC)</a:t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506" name="Google Shape;506;p37"/>
          <p:cNvSpPr/>
          <p:nvPr/>
        </p:nvSpPr>
        <p:spPr>
          <a:xfrm>
            <a:off x="2703443" y="4817959"/>
            <a:ext cx="8984974" cy="1754326"/>
          </a:xfrm>
          <a:prstGeom prst="rect">
            <a:avLst/>
          </a:prstGeom>
          <a:noFill/>
          <a:ln cap="flat" cmpd="sng" w="9525">
            <a:solidFill>
              <a:srgbClr val="2F549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Due esempi, non esaustivi: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TRICK, H2020, </a:t>
            </a: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tracciabilità come abilitatore per la economia circolare; la filiera come fonte di dati per la blockchain; le tecniche e i business model per chiudere i cicli; la blockchain come fonte informazioni per le la certificazione di origine preferenziale.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SMARTCHAIN, POR-FESR</a:t>
            </a: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blockchain e valorizzazione delle relazioni di distretto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7" name="Google Shape;50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274" y="4817959"/>
            <a:ext cx="1907947" cy="1863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21055" y="1645919"/>
            <a:ext cx="2170945" cy="2130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8"/>
          <p:cNvSpPr txBox="1"/>
          <p:nvPr>
            <p:ph type="title"/>
          </p:nvPr>
        </p:nvSpPr>
        <p:spPr>
          <a:xfrm>
            <a:off x="1436956" y="236759"/>
            <a:ext cx="1008448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it-IT" sz="3200"/>
              <a:t>… poi ci sono le scelte tecnologiche ed organizzative</a:t>
            </a:r>
            <a:endParaRPr/>
          </a:p>
        </p:txBody>
      </p:sp>
      <p:cxnSp>
        <p:nvCxnSpPr>
          <p:cNvPr id="515" name="Google Shape;515;p38"/>
          <p:cNvCxnSpPr/>
          <p:nvPr/>
        </p:nvCxnSpPr>
        <p:spPr>
          <a:xfrm>
            <a:off x="1401581" y="1262185"/>
            <a:ext cx="916744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6" name="Google Shape;516;p38"/>
          <p:cNvSpPr txBox="1"/>
          <p:nvPr>
            <p:ph idx="1" type="body"/>
          </p:nvPr>
        </p:nvSpPr>
        <p:spPr>
          <a:xfrm>
            <a:off x="498022" y="1667004"/>
            <a:ext cx="11438164" cy="4937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Approccio centralizzato / distribuito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Tracciamento caratteristiche delle organizzazioni, dei lotti, dei prodotti singoli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Certificazioni di terze parti, autocertificazioni, evidenze analitiche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Scelta degli indicatori: PEF? Oppure Carbon Footprint ed Energia per unità di prodotto?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Side effect verso pubblica amministrazione, ad esempio su aspetti DOGANALI (PCO)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RFID, NFC, QR code,…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DNA e marker chimico fisici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Tecnologie blockchain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Standard di scambio dati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Certificazioni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9"/>
          <p:cNvSpPr txBox="1"/>
          <p:nvPr>
            <p:ph type="title"/>
          </p:nvPr>
        </p:nvSpPr>
        <p:spPr>
          <a:xfrm>
            <a:off x="1436956" y="236759"/>
            <a:ext cx="1008448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it-IT" sz="3200"/>
              <a:t>… poi ci sono le scelte tecnologiche ed organizzative</a:t>
            </a:r>
            <a:endParaRPr/>
          </a:p>
        </p:txBody>
      </p:sp>
      <p:cxnSp>
        <p:nvCxnSpPr>
          <p:cNvPr id="523" name="Google Shape;523;p39"/>
          <p:cNvCxnSpPr/>
          <p:nvPr/>
        </p:nvCxnSpPr>
        <p:spPr>
          <a:xfrm>
            <a:off x="1401581" y="1262185"/>
            <a:ext cx="916744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4" name="Google Shape;524;p39"/>
          <p:cNvSpPr txBox="1"/>
          <p:nvPr>
            <p:ph idx="1" type="body"/>
          </p:nvPr>
        </p:nvSpPr>
        <p:spPr>
          <a:xfrm>
            <a:off x="498022" y="1667004"/>
            <a:ext cx="11438164" cy="4937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Approccio centralizzato / distribuito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Tracciamento caratteristiche delle organizzazioni, dei lotti, dei prodotti singoli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Certificazioni di terze parti, autocertificazioni, evidenze analitiche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Scelta degli indicatori: PEF? Oppure Carbon Footprint ed Energia per unità di prodotto?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Side effect verso pubblica amministrazione, ad esempio su aspetti DOGANALI (PCO)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RFID, NFC, QR code,…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DNA e marker chimico fisici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it-IT" sz="2000"/>
              <a:t>Tecnologie blockchain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Standard di scambio dati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Certificazioni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525" name="Google Shape;525;p39"/>
          <p:cNvSpPr txBox="1"/>
          <p:nvPr/>
        </p:nvSpPr>
        <p:spPr>
          <a:xfrm>
            <a:off x="4907337" y="4349352"/>
            <a:ext cx="3613553" cy="1477328"/>
          </a:xfrm>
          <a:prstGeom prst="rect">
            <a:avLst/>
          </a:prstGeom>
          <a:noFill/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BLOCKCHAIN: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Approcci possibili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Pregi e opportunità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Limiti e false promesse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Ambiti di applicazione ‘preferibili’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39"/>
          <p:cNvSpPr/>
          <p:nvPr/>
        </p:nvSpPr>
        <p:spPr>
          <a:xfrm>
            <a:off x="3643079" y="4718928"/>
            <a:ext cx="1264258" cy="46117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>
            <p:ph type="title"/>
          </p:nvPr>
        </p:nvSpPr>
        <p:spPr>
          <a:xfrm>
            <a:off x="1259352" y="365125"/>
            <a:ext cx="1009444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it-IT"/>
              <a:t>Definizione del perimetro del Made in Italy</a:t>
            </a:r>
            <a:endParaRPr b="1"/>
          </a:p>
        </p:txBody>
      </p:sp>
      <p:cxnSp>
        <p:nvCxnSpPr>
          <p:cNvPr id="126" name="Google Shape;126;p4"/>
          <p:cNvCxnSpPr/>
          <p:nvPr/>
        </p:nvCxnSpPr>
        <p:spPr>
          <a:xfrm>
            <a:off x="1385950" y="1488831"/>
            <a:ext cx="916744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7" name="Google Shape;127;p4"/>
          <p:cNvSpPr txBox="1"/>
          <p:nvPr/>
        </p:nvSpPr>
        <p:spPr>
          <a:xfrm>
            <a:off x="317412" y="2206475"/>
            <a:ext cx="4771660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BBF racchiude in sé tutti quei beni che rappresentano l’eccellenza italiana in termini di design, cura nei dettagli, qualità dei materiali e delle lavorazioni. Si tratta di prodotti di elevata qualità che si distribuiscono in tutti i comparti produttivi, ma che trovano la loro massima espressione nelle produzioni maggiormente legate al gusto e alla creatività. Da questo punto di vista, il BBF è l’espressione più facilmente riconoscibile del made in Italy, riprendendo i tratti più caratteristici dell’heritage culturale dell’Italia, delle sue tradizioni, dei suoi paesaggi e delle opere d’arte, contribuendo a comporre l’immagine dell’Italia produttiva.</a:t>
            </a:r>
            <a:endParaRPr/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 b="21709" l="27618" r="21746" t="29977"/>
          <a:stretch/>
        </p:blipFill>
        <p:spPr>
          <a:xfrm>
            <a:off x="5336161" y="2489426"/>
            <a:ext cx="5941439" cy="37793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317412" y="1615378"/>
            <a:ext cx="6096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«Bello e ben fatto» 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0"/>
          <p:cNvSpPr txBox="1"/>
          <p:nvPr>
            <p:ph type="title"/>
          </p:nvPr>
        </p:nvSpPr>
        <p:spPr>
          <a:xfrm>
            <a:off x="1436956" y="236759"/>
            <a:ext cx="1008448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it-IT" sz="3200"/>
              <a:t>Anti Contraffazione</a:t>
            </a:r>
            <a:endParaRPr/>
          </a:p>
        </p:txBody>
      </p:sp>
      <p:cxnSp>
        <p:nvCxnSpPr>
          <p:cNvPr id="533" name="Google Shape;533;p40"/>
          <p:cNvCxnSpPr/>
          <p:nvPr/>
        </p:nvCxnSpPr>
        <p:spPr>
          <a:xfrm>
            <a:off x="1401581" y="1262185"/>
            <a:ext cx="916744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34" name="Google Shape;534;p40"/>
          <p:cNvSpPr txBox="1"/>
          <p:nvPr>
            <p:ph idx="1" type="body"/>
          </p:nvPr>
        </p:nvSpPr>
        <p:spPr>
          <a:xfrm>
            <a:off x="498022" y="1667004"/>
            <a:ext cx="11438164" cy="4937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i="1" lang="it-IT" sz="2000" u="sng"/>
              <a:t>Possibili</a:t>
            </a:r>
            <a:r>
              <a:rPr lang="it-IT" sz="2000" u="sng"/>
              <a:t> temi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 u="sng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Capire ed aggiornare la geografia del fenomeno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La lotta alla contraffazione come lotta ai canali grigi e paralleli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Le tecnologie (NFC, RFID, Passaporto prodotto, ..)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535" name="Google Shape;535;p40"/>
          <p:cNvSpPr txBox="1"/>
          <p:nvPr/>
        </p:nvSpPr>
        <p:spPr>
          <a:xfrm>
            <a:off x="7078043" y="4579940"/>
            <a:ext cx="4504118" cy="1477328"/>
          </a:xfrm>
          <a:prstGeom prst="rect">
            <a:avLst/>
          </a:prstGeom>
          <a:noFill/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 questo siamo in cerca di contributi ulteriori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già coinvolti Romeo Bandinelli (UNIFI)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Antonietta Sbordone (UNINA)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40"/>
          <p:cNvSpPr/>
          <p:nvPr/>
        </p:nvSpPr>
        <p:spPr>
          <a:xfrm>
            <a:off x="5813785" y="5088016"/>
            <a:ext cx="1264258" cy="46117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1"/>
          <p:cNvSpPr txBox="1"/>
          <p:nvPr>
            <p:ph type="title"/>
          </p:nvPr>
        </p:nvSpPr>
        <p:spPr>
          <a:xfrm>
            <a:off x="1436956" y="236759"/>
            <a:ext cx="1008448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it-IT" sz="3200"/>
              <a:t>Approccio di lavoro</a:t>
            </a:r>
            <a:endParaRPr/>
          </a:p>
        </p:txBody>
      </p:sp>
      <p:cxnSp>
        <p:nvCxnSpPr>
          <p:cNvPr id="543" name="Google Shape;543;p41"/>
          <p:cNvCxnSpPr/>
          <p:nvPr/>
        </p:nvCxnSpPr>
        <p:spPr>
          <a:xfrm>
            <a:off x="1401581" y="1262185"/>
            <a:ext cx="916744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44" name="Google Shape;544;p41"/>
          <p:cNvSpPr txBox="1"/>
          <p:nvPr>
            <p:ph idx="1" type="body"/>
          </p:nvPr>
        </p:nvSpPr>
        <p:spPr>
          <a:xfrm>
            <a:off x="410099" y="1403235"/>
            <a:ext cx="11438164" cy="4937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2 incontri da qui a dicembre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Temi degli incontri (orientativi):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-IT" sz="1800"/>
              <a:t>tracciabilità e blockchain, la tecnologia e casi concreti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-IT" sz="1800"/>
              <a:t>anticontraffazione, facciamo un punto</a:t>
            </a:r>
            <a:endParaRPr/>
          </a:p>
          <a:p>
            <a:pPr indent="-1143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it-IT" sz="2200"/>
              <a:t>Approccio: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-IT" sz="1800"/>
              <a:t>Interventi di visione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-IT" sz="1800"/>
              <a:t>testimonianze di casi concreti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 u="sng"/>
              <a:t>Alcune scelte da compiere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1) tracciabilità e blockchain, approfondire aspetto non tecnologico ma di impatto organizzativo?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2) attenzione allo stato delle iniziative internazionali? In particolare Tracciabilità UNECE e Digital Product Passport?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3) contraffazione, enfasi sulle tecnologie disponibili o sullo stato del fenomeno (flussi, dimensioni)?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4) per il 2022, andare OLTRE l’aspetto seminariale di approfondimento e discussione?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/>
          <p:nvPr>
            <p:ph type="title"/>
          </p:nvPr>
        </p:nvSpPr>
        <p:spPr>
          <a:xfrm>
            <a:off x="1259352" y="365125"/>
            <a:ext cx="1009444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it-IT"/>
              <a:t>Definizione del perimetro del Made in Italy</a:t>
            </a:r>
            <a:endParaRPr b="1"/>
          </a:p>
        </p:txBody>
      </p:sp>
      <p:cxnSp>
        <p:nvCxnSpPr>
          <p:cNvPr id="135" name="Google Shape;135;p5"/>
          <p:cNvCxnSpPr/>
          <p:nvPr/>
        </p:nvCxnSpPr>
        <p:spPr>
          <a:xfrm>
            <a:off x="1385950" y="1488831"/>
            <a:ext cx="916744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 b="24048" l="38889" r="4212" t="21709"/>
          <a:stretch/>
        </p:blipFill>
        <p:spPr>
          <a:xfrm>
            <a:off x="-10327" y="2314219"/>
            <a:ext cx="5847510" cy="371646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0" y="6454775"/>
            <a:ext cx="6128656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elaborazioni Centro Studi Confindustria e degli autori su dati UN-Comtrade.</a:t>
            </a:r>
            <a:endParaRPr/>
          </a:p>
        </p:txBody>
      </p:sp>
      <p:pic>
        <p:nvPicPr>
          <p:cNvPr id="138" name="Google Shape;138;p5"/>
          <p:cNvPicPr preferRelativeResize="0"/>
          <p:nvPr/>
        </p:nvPicPr>
        <p:blipFill rotWithShape="1">
          <a:blip r:embed="rId4">
            <a:alphaModFix/>
          </a:blip>
          <a:srcRect b="22460" l="26509" r="13543" t="22781"/>
          <a:stretch/>
        </p:blipFill>
        <p:spPr>
          <a:xfrm>
            <a:off x="5927271" y="2314220"/>
            <a:ext cx="6183086" cy="376529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 txBox="1"/>
          <p:nvPr/>
        </p:nvSpPr>
        <p:spPr>
          <a:xfrm>
            <a:off x="5969673" y="6024962"/>
            <a:ext cx="6128656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Esportazioni di beni in dollari correnti, aree proporzionali alle quote % del totale BBF, 2019)</a:t>
            </a:r>
            <a:endParaRPr/>
          </a:p>
        </p:txBody>
      </p:sp>
      <p:sp>
        <p:nvSpPr>
          <p:cNvPr id="140" name="Google Shape;140;p5"/>
          <p:cNvSpPr txBox="1"/>
          <p:nvPr/>
        </p:nvSpPr>
        <p:spPr>
          <a:xfrm>
            <a:off x="1259352" y="1628516"/>
            <a:ext cx="61014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«Bello e ben fatto»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/>
          <p:nvPr>
            <p:ph type="title"/>
          </p:nvPr>
        </p:nvSpPr>
        <p:spPr>
          <a:xfrm>
            <a:off x="1422911" y="431871"/>
            <a:ext cx="947351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t-IT" sz="2800"/>
              <a:t>Dislocazione territoriale</a:t>
            </a:r>
            <a:endParaRPr/>
          </a:p>
        </p:txBody>
      </p:sp>
      <p:pic>
        <p:nvPicPr>
          <p:cNvPr id="146" name="Google Shape;14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871" y="1368194"/>
            <a:ext cx="4902200" cy="53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6"/>
          <p:cNvSpPr/>
          <p:nvPr/>
        </p:nvSpPr>
        <p:spPr>
          <a:xfrm>
            <a:off x="818157" y="1832470"/>
            <a:ext cx="2832996" cy="884172"/>
          </a:xfrm>
          <a:prstGeom prst="ellipse">
            <a:avLst/>
          </a:prstGeom>
          <a:noFill/>
          <a:ln cap="flat" cmpd="sng" w="38100">
            <a:solidFill>
              <a:srgbClr val="007B4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1991827" y="2681226"/>
            <a:ext cx="1107904" cy="1102845"/>
          </a:xfrm>
          <a:prstGeom prst="ellipse">
            <a:avLst/>
          </a:prstGeom>
          <a:noFill/>
          <a:ln cap="flat" cmpd="sng" w="38100">
            <a:solidFill>
              <a:srgbClr val="007B4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3458917" y="3884301"/>
            <a:ext cx="1709912" cy="1127192"/>
          </a:xfrm>
          <a:prstGeom prst="ellipse">
            <a:avLst/>
          </a:prstGeom>
          <a:noFill/>
          <a:ln cap="flat" cmpd="sng" w="38100">
            <a:solidFill>
              <a:srgbClr val="007B4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4580" y="1368194"/>
            <a:ext cx="4902200" cy="53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 txBox="1"/>
          <p:nvPr/>
        </p:nvSpPr>
        <p:spPr>
          <a:xfrm>
            <a:off x="4431615" y="1709917"/>
            <a:ext cx="991549" cy="420564"/>
          </a:xfrm>
          <a:prstGeom prst="rect">
            <a:avLst/>
          </a:prstGeom>
          <a:noFill/>
          <a:ln cap="flat" cmpd="sng" w="9525">
            <a:solidFill>
              <a:srgbClr val="007B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2133" u="sng">
                <a:solidFill>
                  <a:srgbClr val="007B4E"/>
                </a:solidFill>
                <a:latin typeface="Aharoni"/>
                <a:ea typeface="Aharoni"/>
                <a:cs typeface="Aharoni"/>
                <a:sym typeface="Aharoni"/>
              </a:rPr>
              <a:t>TAM</a:t>
            </a:r>
            <a:endParaRPr/>
          </a:p>
        </p:txBody>
      </p:sp>
      <p:sp>
        <p:nvSpPr>
          <p:cNvPr id="152" name="Google Shape;152;p6"/>
          <p:cNvSpPr txBox="1"/>
          <p:nvPr/>
        </p:nvSpPr>
        <p:spPr>
          <a:xfrm>
            <a:off x="10023638" y="1709917"/>
            <a:ext cx="2168361" cy="420564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2133" u="sng">
                <a:solidFill>
                  <a:srgbClr val="FF0000"/>
                </a:solidFill>
                <a:latin typeface="Aharoni"/>
                <a:ea typeface="Aharoni"/>
                <a:cs typeface="Aharoni"/>
                <a:sym typeface="Aharoni"/>
              </a:rPr>
              <a:t>Legno Arredo</a:t>
            </a:r>
            <a:endParaRPr/>
          </a:p>
        </p:txBody>
      </p:sp>
      <p:cxnSp>
        <p:nvCxnSpPr>
          <p:cNvPr id="153" name="Google Shape;153;p6"/>
          <p:cNvCxnSpPr/>
          <p:nvPr/>
        </p:nvCxnSpPr>
        <p:spPr>
          <a:xfrm>
            <a:off x="1462836" y="718844"/>
            <a:ext cx="916744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4" name="Google Shape;154;p6"/>
          <p:cNvSpPr/>
          <p:nvPr/>
        </p:nvSpPr>
        <p:spPr>
          <a:xfrm>
            <a:off x="7391401" y="1832470"/>
            <a:ext cx="767442" cy="650023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8343351" y="1789678"/>
            <a:ext cx="990463" cy="650023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7959631" y="2946769"/>
            <a:ext cx="825140" cy="699582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8463643" y="2634344"/>
            <a:ext cx="1030872" cy="817364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9793873" y="3977341"/>
            <a:ext cx="982984" cy="75017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1219011" y="-253196"/>
            <a:ext cx="1009444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it-IT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Definizione del perimetro del Made in Italy</a:t>
            </a:r>
            <a:endParaRPr b="1"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/>
          <p:nvPr>
            <p:ph type="title"/>
          </p:nvPr>
        </p:nvSpPr>
        <p:spPr>
          <a:xfrm>
            <a:off x="1315571" y="8538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it-IT" sz="2800"/>
              <a:t>Raccolta Statistiche distretti (es. Calzatura del Brenta)</a:t>
            </a:r>
            <a:endParaRPr/>
          </a:p>
        </p:txBody>
      </p:sp>
      <p:pic>
        <p:nvPicPr>
          <p:cNvPr id="165" name="Google Shape;165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5571" y="1706063"/>
            <a:ext cx="7875373" cy="515193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 txBox="1"/>
          <p:nvPr/>
        </p:nvSpPr>
        <p:spPr>
          <a:xfrm>
            <a:off x="1185393" y="0"/>
            <a:ext cx="1009444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it-IT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Definizione del perimetro del Made in Italy</a:t>
            </a:r>
            <a:endParaRPr b="1"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p7"/>
          <p:cNvCxnSpPr/>
          <p:nvPr/>
        </p:nvCxnSpPr>
        <p:spPr>
          <a:xfrm>
            <a:off x="1315571" y="1099261"/>
            <a:ext cx="916744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/>
          <p:nvPr>
            <p:ph type="title"/>
          </p:nvPr>
        </p:nvSpPr>
        <p:spPr>
          <a:xfrm>
            <a:off x="1259352" y="365125"/>
            <a:ext cx="1009444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it-IT"/>
              <a:t>Definizione del perimetro del Made in Italy</a:t>
            </a:r>
            <a:endParaRPr b="1"/>
          </a:p>
        </p:txBody>
      </p:sp>
      <p:cxnSp>
        <p:nvCxnSpPr>
          <p:cNvPr id="173" name="Google Shape;173;p8"/>
          <p:cNvCxnSpPr/>
          <p:nvPr/>
        </p:nvCxnSpPr>
        <p:spPr>
          <a:xfrm>
            <a:off x="1385950" y="1488831"/>
            <a:ext cx="916744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4" name="Google Shape;174;p8"/>
          <p:cNvSpPr txBox="1"/>
          <p:nvPr/>
        </p:nvSpPr>
        <p:spPr>
          <a:xfrm>
            <a:off x="1259352" y="2814394"/>
            <a:ext cx="9559369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 sempre mo</a:t>
            </a:r>
            <a:r>
              <a:rPr b="0" i="0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tore di innovazione e competitività per le imprese italiane.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Oggi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Capacità di andare oltre al binomio prodotto-industria.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Capacità di intervenire sulle sfide in corso: transizione digitale ed ecologica e in contesti di profonde trasformazioni.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Capacità di integrazione delle discipline e delle innovazioni, di dare senso alle tecnologie.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Capacità di disegnare nuovi orizzonti e nuovi valori in grado di rendere le </a:t>
            </a:r>
            <a:r>
              <a:rPr b="0" i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imprese più resilienti</a:t>
            </a:r>
            <a:r>
              <a:rPr b="0" i="0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per adattarsi dinamicamente al cambiamento e ri-immaginare il proprio posto nel mercato.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8"/>
          <p:cNvSpPr txBox="1"/>
          <p:nvPr/>
        </p:nvSpPr>
        <p:spPr>
          <a:xfrm>
            <a:off x="1205893" y="1990931"/>
            <a:ext cx="61014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ruolo del design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 txBox="1"/>
          <p:nvPr>
            <p:ph type="title"/>
          </p:nvPr>
        </p:nvSpPr>
        <p:spPr>
          <a:xfrm>
            <a:off x="1214528" y="292205"/>
            <a:ext cx="1109177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it-IT"/>
              <a:t>Cluster nazionale e tavoli di lavoro. Quale ruolo?</a:t>
            </a:r>
            <a:endParaRPr/>
          </a:p>
        </p:txBody>
      </p:sp>
      <p:sp>
        <p:nvSpPr>
          <p:cNvPr id="181" name="Google Shape;181;p9"/>
          <p:cNvSpPr txBox="1"/>
          <p:nvPr>
            <p:ph idx="1" type="body"/>
          </p:nvPr>
        </p:nvSpPr>
        <p:spPr>
          <a:xfrm>
            <a:off x="500743" y="1890940"/>
            <a:ext cx="360317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>
                <a:latin typeface="Arial"/>
                <a:ea typeface="Arial"/>
                <a:cs typeface="Arial"/>
                <a:sym typeface="Arial"/>
              </a:rPr>
              <a:t>Interfaccia con ministeri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>
                <a:latin typeface="Arial"/>
                <a:ea typeface="Arial"/>
                <a:cs typeface="Arial"/>
                <a:sym typeface="Arial"/>
              </a:rPr>
              <a:t>Politiche di innovazione nazionali</a:t>
            </a:r>
            <a:endParaRPr/>
          </a:p>
          <a:p>
            <a:pPr indent="-342900" lvl="1" marL="10858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>
                <a:latin typeface="Arial"/>
                <a:ea typeface="Arial"/>
                <a:cs typeface="Arial"/>
                <a:sym typeface="Arial"/>
              </a:rPr>
              <a:t>PNRR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>
                <a:latin typeface="Arial"/>
                <a:ea typeface="Arial"/>
                <a:cs typeface="Arial"/>
                <a:sym typeface="Arial"/>
              </a:rPr>
              <a:t>Collaborazione con/fra cluster regionali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>
                <a:latin typeface="Arial"/>
                <a:ea typeface="Arial"/>
                <a:cs typeface="Arial"/>
                <a:sym typeface="Arial"/>
              </a:rPr>
              <a:t>Rapporto Nord-Sud</a:t>
            </a:r>
            <a:endParaRPr/>
          </a:p>
        </p:txBody>
      </p:sp>
      <p:pic>
        <p:nvPicPr>
          <p:cNvPr id="182" name="Google Shape;182;p9"/>
          <p:cNvPicPr preferRelativeResize="0"/>
          <p:nvPr/>
        </p:nvPicPr>
        <p:blipFill rotWithShape="1">
          <a:blip r:embed="rId3">
            <a:alphaModFix/>
          </a:blip>
          <a:srcRect b="17603" l="16822" r="8206" t="18947"/>
          <a:stretch/>
        </p:blipFill>
        <p:spPr>
          <a:xfrm>
            <a:off x="4231967" y="1794102"/>
            <a:ext cx="7712242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9"/>
          <p:cNvSpPr/>
          <p:nvPr/>
        </p:nvSpPr>
        <p:spPr>
          <a:xfrm>
            <a:off x="7358741" y="3559629"/>
            <a:ext cx="201387" cy="584314"/>
          </a:xfrm>
          <a:prstGeom prst="homePlate">
            <a:avLst>
              <a:gd fmla="val 97170" name="adj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7358741" y="2975315"/>
            <a:ext cx="201387" cy="584314"/>
          </a:xfrm>
          <a:prstGeom prst="homePlate">
            <a:avLst>
              <a:gd fmla="val 97170" name="adj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5" name="Google Shape;185;p9"/>
          <p:cNvCxnSpPr/>
          <p:nvPr/>
        </p:nvCxnSpPr>
        <p:spPr>
          <a:xfrm>
            <a:off x="1338885" y="1441433"/>
            <a:ext cx="916744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2021-07-17T17:40:26Z</dcterms:created>
  <dc:creator>Giuseppe Iacobelli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0x01010010048A52692B384CB3B81B95875FE755</vt:lpwstr>
  </property>
</Properties>
</file>