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10" r:id="rId2"/>
    <p:sldId id="2877" r:id="rId3"/>
    <p:sldId id="3307" r:id="rId4"/>
    <p:sldId id="2736" r:id="rId5"/>
    <p:sldId id="3359" r:id="rId6"/>
    <p:sldId id="3366" r:id="rId7"/>
    <p:sldId id="2739" r:id="rId8"/>
    <p:sldId id="3351" r:id="rId9"/>
    <p:sldId id="3349" r:id="rId10"/>
    <p:sldId id="3346" r:id="rId11"/>
    <p:sldId id="3357" r:id="rId12"/>
    <p:sldId id="3373" r:id="rId13"/>
    <p:sldId id="3374" r:id="rId14"/>
    <p:sldId id="3367" r:id="rId15"/>
    <p:sldId id="3340" r:id="rId16"/>
    <p:sldId id="2740" r:id="rId17"/>
    <p:sldId id="3369" r:id="rId18"/>
    <p:sldId id="3332" r:id="rId19"/>
    <p:sldId id="3370" r:id="rId20"/>
    <p:sldId id="3371" r:id="rId21"/>
    <p:sldId id="3372" r:id="rId22"/>
    <p:sldId id="3320" r:id="rId23"/>
    <p:sldId id="3317" r:id="rId24"/>
    <p:sldId id="3335" r:id="rId25"/>
    <p:sldId id="3363" r:id="rId26"/>
    <p:sldId id="3368" r:id="rId27"/>
    <p:sldId id="3362" r:id="rId28"/>
    <p:sldId id="3321" r:id="rId29"/>
    <p:sldId id="285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09B10"/>
    <a:srgbClr val="A73F9B"/>
    <a:srgbClr val="CFF4D2"/>
    <a:srgbClr val="CCCFDA"/>
    <a:srgbClr val="FF5353"/>
    <a:srgbClr val="2661CC"/>
    <a:srgbClr val="FF0000"/>
    <a:srgbClr val="1A428A"/>
    <a:srgbClr val="E7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5226" autoAdjust="0"/>
  </p:normalViewPr>
  <p:slideViewPr>
    <p:cSldViewPr snapToGrid="0">
      <p:cViewPr>
        <p:scale>
          <a:sx n="66" d="100"/>
          <a:sy n="66" d="100"/>
        </p:scale>
        <p:origin x="1051" y="2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4AFC-8823-4F7C-8BDC-2172695776B6}" type="datetimeFigureOut">
              <a:rPr lang="it-IT" smtClean="0"/>
              <a:t>23/11/2021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7FC8-D7E2-4360-8994-A681BA37A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8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patrimonio culturale è un'area importante e strategica della ricerca e dell'innovazione europee.</a:t>
            </a:r>
          </a:p>
          <a:p>
            <a:endParaRPr lang="it-IT" dirty="0"/>
          </a:p>
          <a:p>
            <a:r>
              <a:rPr lang="it-IT" dirty="0"/>
              <a:t>La ricerca e l'innovazione sostengono le politiche europee per le industrie culturali e creative che contribuiscono in modo decisivo alla futura prosperità, benessere, coesione sociale e culturale e sostenibilità ambientale dell'Europa.</a:t>
            </a:r>
          </a:p>
          <a:p>
            <a:endParaRPr lang="it-IT" dirty="0"/>
          </a:p>
          <a:p>
            <a:r>
              <a:rPr lang="it-IT" sz="1600" b="1" dirty="0"/>
              <a:t>Attività nell'ambito di Orizzonte Europa</a:t>
            </a:r>
          </a:p>
          <a:p>
            <a:r>
              <a:rPr lang="it-IT" dirty="0"/>
              <a:t>Il patrimonio culturale ha un'area di intervento specifica nel Cluster 2 - Cultura, creatività e società inclusiva di Horizon Europe, l'attuale programma di ricerca e innovazione. Questo cluster ha un budget di 2,28 miliardi di euro.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07FC8-D7E2-4360-8994-A681BA37AD4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1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i="0" dirty="0">
                <a:solidFill>
                  <a:srgbClr val="000000"/>
                </a:solidFill>
                <a:effectLst/>
                <a:latin typeface="ProximaNova"/>
              </a:rPr>
              <a:t>IL MEZZOGIORNO E ALTRI DIVARI TERRITORIALI</a:t>
            </a:r>
            <a:endParaRPr lang="it-IT" b="0" i="0" dirty="0">
              <a:solidFill>
                <a:srgbClr val="000000"/>
              </a:solidFill>
              <a:effectLst/>
              <a:latin typeface="ProximaNova"/>
            </a:endParaRPr>
          </a:p>
          <a:p>
            <a:r>
              <a:rPr lang="it-IT" dirty="0"/>
              <a:t>Temi specifici: Gli operatori economici: la famiglia; l'impresa; lo Stato. </a:t>
            </a:r>
          </a:p>
          <a:p>
            <a:r>
              <a:rPr lang="it-IT" dirty="0"/>
              <a:t>I fattori della produzione; i costi e i ricavi; i costi privati e i costi sociali. </a:t>
            </a:r>
          </a:p>
          <a:p>
            <a:r>
              <a:rPr lang="it-IT" dirty="0"/>
              <a:t>Il comportamento del consumatore: consumi, risparmi, investimenti. </a:t>
            </a:r>
          </a:p>
          <a:p>
            <a:r>
              <a:rPr lang="it-IT" dirty="0"/>
              <a:t>I mercati: concorrenza perfetta; mercati non concorrenziali, la formazione dei prezzi; l'equilibrio e i disequilibrio del mercato; i mercati dei beni e dei fattori della produzione. </a:t>
            </a:r>
          </a:p>
          <a:p>
            <a:r>
              <a:rPr lang="it-IT" dirty="0"/>
              <a:t>Distribuzione: i salari, i profitti e le rendite. Le teorie sulla distribuzione del reddito.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B8C88-1904-4705-8C29-D7E6FA988E8F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421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 </a:t>
            </a:r>
            <a:r>
              <a:rPr lang="it-IT" dirty="0" err="1"/>
              <a:t>topic</a:t>
            </a:r>
            <a:r>
              <a:rPr lang="it-IT" dirty="0"/>
              <a:t> spostati nel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B8C88-1904-4705-8C29-D7E6FA988E8F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489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18 nel 2021</a:t>
            </a:r>
          </a:p>
          <a:p>
            <a:r>
              <a:rPr lang="it-IT" dirty="0"/>
              <a:t>29 nel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B8C88-1904-4705-8C29-D7E6FA988E8F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15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18 nel 2021</a:t>
            </a:r>
          </a:p>
          <a:p>
            <a:r>
              <a:rPr lang="it-IT" dirty="0"/>
              <a:t>29 nel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B8C88-1904-4705-8C29-D7E6FA988E8F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245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Cognome Data e luogo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5672"/>
            <a:ext cx="3932237" cy="2813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01775"/>
            <a:ext cx="3733800" cy="995363"/>
          </a:xfrm>
        </p:spPr>
        <p:txBody>
          <a:bodyPr>
            <a:normAutofit/>
          </a:bodyPr>
          <a:lstStyle>
            <a:lvl1pPr>
              <a:defRPr sz="3600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77161" y="2125834"/>
            <a:ext cx="10515600" cy="399340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3"/>
          <p:cNvSpPr txBox="1">
            <a:spLocks/>
          </p:cNvSpPr>
          <p:nvPr userDrawn="1"/>
        </p:nvSpPr>
        <p:spPr>
          <a:xfrm>
            <a:off x="977161" y="6360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95FA1-8AB0-4F2D-B9D5-3CF0027F0F1A}" type="datetimeFigureOut">
              <a:rPr lang="it-IT" smtClean="0"/>
              <a:pPr/>
              <a:t>23/11/2021</a:t>
            </a:fld>
            <a:endParaRPr lang="it-IT" dirty="0"/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8749561" y="6360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9953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0" y="6309321"/>
            <a:ext cx="623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F2BDF8-6441-413D-BAA1-A42BC3C051FF}" type="slidenum">
              <a:rPr lang="de-DE" sz="1000" b="0" smtClean="0">
                <a:solidFill>
                  <a:srgbClr val="0F5494"/>
                </a:solidFill>
              </a:rPr>
              <a:t>‹N›</a:t>
            </a:fld>
            <a:endParaRPr lang="de-DE" sz="1000" b="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7552" y="6443664"/>
            <a:ext cx="864096" cy="32035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212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3267" y="3211025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13267" y="5099331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</a:t>
            </a:r>
            <a:r>
              <a:rPr lang="it-IT"/>
              <a:t>Cognome </a:t>
            </a:r>
          </a:p>
          <a:p>
            <a:r>
              <a:rPr lang="it-IT"/>
              <a:t>Data </a:t>
            </a:r>
            <a:r>
              <a:rPr lang="it-IT" dirty="0"/>
              <a:t>e luogo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26800"/>
            <a:ext cx="2792705" cy="108661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r="11128" b="-1270"/>
          <a:stretch/>
        </p:blipFill>
        <p:spPr>
          <a:xfrm>
            <a:off x="5638228" y="1731852"/>
            <a:ext cx="5293004" cy="36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2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8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21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D07FDF8-13BC-461E-A47F-3920D68C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6C1A-A618-4363-99DC-2237B5626EE2}" type="datetimeFigureOut">
              <a:rPr lang="it-IT"/>
              <a:pPr>
                <a:defRPr/>
              </a:pPr>
              <a:t>23/11/2021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70FB9FA-E9EC-4093-A5CD-C97D576A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0AF56A5-B9AC-48BA-AD5E-12531119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81AA5-3717-475A-87D2-C352E1A06A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20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</a:t>
            </a:r>
            <a:r>
              <a:rPr lang="it-IT"/>
              <a:t>Cognome </a:t>
            </a:r>
          </a:p>
          <a:p>
            <a:r>
              <a:rPr lang="it-IT"/>
              <a:t>Data </a:t>
            </a:r>
            <a:r>
              <a:rPr lang="it-IT" dirty="0"/>
              <a:t>e luogo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  <p:sp>
        <p:nvSpPr>
          <p:cNvPr id="12" name="Segnaposto immagine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0675" y="390525"/>
            <a:ext cx="1714500" cy="10382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it-IT" dirty="0"/>
              <a:t>Logo co-organizzatore</a:t>
            </a:r>
          </a:p>
        </p:txBody>
      </p:sp>
    </p:spTree>
    <p:extLst>
      <p:ext uri="{BB962C8B-B14F-4D97-AF65-F5344CB8AC3E}">
        <p14:creationId xmlns:p14="http://schemas.microsoft.com/office/powerpoint/2010/main" val="266509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8080-BA53-4BE6-9255-DF5372133D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8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414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933825" cy="928688"/>
          </a:xfrm>
        </p:spPr>
        <p:txBody>
          <a:bodyPr>
            <a:noAutofit/>
          </a:bodyPr>
          <a:lstStyle>
            <a:lvl1pPr>
              <a:defRPr sz="2800" b="1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4502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933825" cy="928688"/>
          </a:xfrm>
        </p:spPr>
        <p:txBody>
          <a:bodyPr>
            <a:noAutofit/>
          </a:bodyPr>
          <a:lstStyle>
            <a:lvl1pPr>
              <a:defRPr sz="2800" b="1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17600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35750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/>
            </a:lvl1pPr>
            <a:lvl2pPr marL="914400" indent="-457200">
              <a:buFont typeface="Wingdings" panose="05000000000000000000" pitchFamily="2" charset="2"/>
              <a:buChar char="§"/>
              <a:defRPr/>
            </a:lvl2pPr>
            <a:lvl3pPr marL="1371600" indent="-4572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995363"/>
          </a:xfrm>
        </p:spPr>
        <p:txBody>
          <a:bodyPr>
            <a:normAutofit/>
          </a:bodyPr>
          <a:lstStyle>
            <a:lvl1pPr>
              <a:defRPr sz="3600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6104"/>
            <a:ext cx="3932237" cy="3062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7925"/>
            <a:ext cx="3933825" cy="9953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5FA1-8AB0-4F2D-B9D5-3CF0027F0F1A}" type="datetimeFigureOut">
              <a:rPr lang="it-IT" smtClean="0"/>
              <a:pPr/>
              <a:t>23/11/2021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new-european-bauhaus/index_it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new-european-bauhaus/transformation-places-ground_en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\\server2018\rete\lavori\HORIZON%20EUROPE\5.Programma\2.%20Pillar%20II\Cluster%202\6.%20NCP\NEB\overview_funding_opportunities_New_European_Bauhaus_0.pdf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DlQyP8" TargetMode="External"/><Relationship Id="rId2" Type="http://schemas.openxmlformats.org/officeDocument/2006/relationships/hyperlink" Target="https://bit.ly/3nfWOlK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hc.unesco.org/uploads/activities/documents/activity-638-98.pdf" TargetMode="External"/><Relationship Id="rId3" Type="http://schemas.openxmlformats.org/officeDocument/2006/relationships/hyperlink" Target="https://op.europa.eu/en/publication-detail/-/publication/5a9c3144-80f1-11e9-9f05-01aa75ed71a1" TargetMode="External"/><Relationship Id="rId7" Type="http://schemas.openxmlformats.org/officeDocument/2006/relationships/hyperlink" Target="https://ec.europa.eu/culture/document/european-council-2019-22-work-plan-culture" TargetMode="External"/><Relationship Id="rId2" Type="http://schemas.openxmlformats.org/officeDocument/2006/relationships/hyperlink" Target="https://eur-lex.europa.eu/legal-content/EN/TXT/HTML/?uri=CELEX:52019DC0640&amp;from=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avosdeclaration2018.ch/" TargetMode="External"/><Relationship Id="rId5" Type="http://schemas.openxmlformats.org/officeDocument/2006/relationships/hyperlink" Target="https://europa.eu/new-european-bauhaus/index_en" TargetMode="External"/><Relationship Id="rId4" Type="http://schemas.openxmlformats.org/officeDocument/2006/relationships/hyperlink" Target="https://eur-lex.europa.eu/legal-content/EN/TXT/PDF/?uri=CELEX:52010DC0183&amp;from=EN" TargetMode="Externa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c.europa.eu/info/research-and-innovation/events/upcoming-events/horizon-europe-info-days/cluster-2_en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rizoneurope-cluster2-2022brokerage.b2match.i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-future-brokerage.b2match.io/home" TargetMode="External"/><Relationship Id="rId2" Type="http://schemas.openxmlformats.org/officeDocument/2006/relationships/hyperlink" Target="https://bit.ly/3ylIMS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gramme/id/H2020_TRANSFORMATIONS-06-2018/en" TargetMode="External"/><Relationship Id="rId2" Type="http://schemas.openxmlformats.org/officeDocument/2006/relationships/hyperlink" Target="https://bit.ly/2THgdA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rdis.europa.eu/project/id/82277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es-culture.eu/measuring-the-impact-of-digital-culture/" TargetMode="External"/><Relationship Id="rId2" Type="http://schemas.openxmlformats.org/officeDocument/2006/relationships/hyperlink" Target="https://cordis.europa.eu/project/id/769504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research-and-innovation/research-area/social-sciences-and-humanities/cultural-heritage-and-cultural-and-creative-industries-ccis_en#project-success-stories" TargetMode="External"/><Relationship Id="rId3" Type="http://schemas.openxmlformats.org/officeDocument/2006/relationships/hyperlink" Target="https://ec.europa.eu/info/research-and-innovation/research-area/social-sciences-and-humanities/cultural-heritage-and-cultural-and-creative-industries-ccis_en#role" TargetMode="External"/><Relationship Id="rId7" Type="http://schemas.openxmlformats.org/officeDocument/2006/relationships/hyperlink" Target="https://ec.europa.eu/info/research-and-innovation/research-area/social-sciences-and-humanities/cultural-heritage-and-cultural-and-creative-industries-ccis_en#project-policy-brief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europa.eu/info/research-and-innovation/research-area/social-sciences-and-humanities/cultural-heritage-and-cultural-and-creative-industries-ccis_en#publications" TargetMode="External"/><Relationship Id="rId5" Type="http://schemas.openxmlformats.org/officeDocument/2006/relationships/hyperlink" Target="https://ec.europa.eu/info/research-and-innovation/research-area/social-sciences-and-humanities/cultural-heritage-and-cultural-and-creative-industries-ccis_en#focus-areas-indicative-projects" TargetMode="External"/><Relationship Id="rId4" Type="http://schemas.openxmlformats.org/officeDocument/2006/relationships/hyperlink" Target="https://ec.europa.eu/info/research-and-innovation/research-area/social-sciences-and-humanities/cultural-heritage-and-cultural-and-creative-industries-ccis_en#how" TargetMode="External"/><Relationship Id="rId9" Type="http://schemas.openxmlformats.org/officeDocument/2006/relationships/hyperlink" Target="https://bit.ly/3dMYyx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orizoneurope.it/" TargetMode="External"/><Relationship Id="rId2" Type="http://schemas.openxmlformats.org/officeDocument/2006/relationships/hyperlink" Target="http://www.apre.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luster2@apre.it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ur-lex.europa.eu/legal-content/EN/TXT/PDF/?uri=CELEX:52010DC0183&amp;from=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0D092-DD28-412C-AA14-4099A356C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009775"/>
            <a:ext cx="10287000" cy="1419225"/>
          </a:xfrm>
        </p:spPr>
        <p:txBody>
          <a:bodyPr/>
          <a:lstStyle/>
          <a:p>
            <a:r>
              <a:rPr lang="it-IT" sz="2800" dirty="0"/>
              <a:t>Horizon Europe – Cluster 2 «Culture, </a:t>
            </a:r>
            <a:r>
              <a:rPr lang="it-IT" sz="2800" dirty="0" err="1"/>
              <a:t>creativity</a:t>
            </a:r>
            <a:r>
              <a:rPr lang="it-IT" sz="2800" dirty="0"/>
              <a:t> and inclusive society»</a:t>
            </a:r>
            <a:br>
              <a:rPr lang="it-IT" sz="2800" dirty="0"/>
            </a:br>
            <a:br>
              <a:rPr lang="it-IT" dirty="0"/>
            </a:br>
            <a:r>
              <a:rPr lang="it-IT" sz="4400" dirty="0"/>
              <a:t>Le opportunità per il Made in </a:t>
            </a:r>
            <a:r>
              <a:rPr lang="it-IT" sz="4400" dirty="0" err="1"/>
              <a:t>Italy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297FB7-8283-47E1-B523-BF07E5B19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273551"/>
            <a:ext cx="10287000" cy="1194187"/>
          </a:xfrm>
        </p:spPr>
        <p:txBody>
          <a:bodyPr>
            <a:normAutofit/>
          </a:bodyPr>
          <a:lstStyle/>
          <a:p>
            <a:r>
              <a:rPr lang="it-IT" dirty="0"/>
              <a:t>Monique Longo - APRE</a:t>
            </a:r>
          </a:p>
          <a:p>
            <a:r>
              <a:rPr lang="it-IT" dirty="0"/>
              <a:t>23.11.2021</a:t>
            </a:r>
          </a:p>
        </p:txBody>
      </p:sp>
    </p:spTree>
    <p:extLst>
      <p:ext uri="{BB962C8B-B14F-4D97-AF65-F5344CB8AC3E}">
        <p14:creationId xmlns:p14="http://schemas.microsoft.com/office/powerpoint/2010/main" val="103770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16753-7BF9-45A9-9C5F-43F47FAE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218"/>
            <a:ext cx="10515600" cy="928688"/>
          </a:xfrm>
        </p:spPr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Bahuaus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5A9257-D952-47F5-AE9A-E08A62B7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1" y="1586207"/>
            <a:ext cx="10918371" cy="434806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>
                <a:solidFill>
                  <a:srgbClr val="404040"/>
                </a:solidFill>
                <a:effectLst/>
              </a:rPr>
              <a:t>Il nuovo Bauhaus europeo è </a:t>
            </a:r>
            <a:r>
              <a:rPr lang="it-IT" sz="2000" b="1" dirty="0">
                <a:solidFill>
                  <a:srgbClr val="404040"/>
                </a:solidFill>
                <a:effectLst/>
              </a:rPr>
              <a:t>un'iniziativa creativa </a:t>
            </a:r>
            <a:r>
              <a:rPr lang="it-IT" sz="2000" dirty="0">
                <a:solidFill>
                  <a:srgbClr val="404040"/>
                </a:solidFill>
                <a:effectLst/>
              </a:rPr>
              <a:t>e </a:t>
            </a:r>
            <a:r>
              <a:rPr lang="it-IT" sz="2000" b="1" dirty="0">
                <a:solidFill>
                  <a:srgbClr val="404040"/>
                </a:solidFill>
                <a:effectLst/>
              </a:rPr>
              <a:t>interdisciplinare</a:t>
            </a:r>
            <a:r>
              <a:rPr lang="it-IT" sz="2000" dirty="0">
                <a:solidFill>
                  <a:srgbClr val="404040"/>
                </a:solidFill>
                <a:effectLst/>
              </a:rPr>
              <a:t> che riunisce uno </a:t>
            </a:r>
            <a:r>
              <a:rPr lang="it-IT" sz="2000" b="1" dirty="0">
                <a:solidFill>
                  <a:schemeClr val="accent2"/>
                </a:solidFill>
                <a:effectLst/>
              </a:rPr>
              <a:t>spazio di incontro </a:t>
            </a:r>
            <a:r>
              <a:rPr lang="it-IT" sz="2000" dirty="0">
                <a:solidFill>
                  <a:srgbClr val="404040"/>
                </a:solidFill>
                <a:effectLst/>
              </a:rPr>
              <a:t>per progettare futuri modi di vivere, situato al crocevia tra arte, cultura, inclusione sociale, scienza e tecnologia. Porta il Green </a:t>
            </a:r>
            <a:r>
              <a:rPr lang="it-IT" sz="2000" dirty="0" err="1">
                <a:solidFill>
                  <a:srgbClr val="404040"/>
                </a:solidFill>
                <a:effectLst/>
              </a:rPr>
              <a:t>Deal</a:t>
            </a:r>
            <a:r>
              <a:rPr lang="it-IT" sz="2000" dirty="0">
                <a:solidFill>
                  <a:srgbClr val="404040"/>
                </a:solidFill>
                <a:effectLst/>
              </a:rPr>
              <a:t> nei nostri luoghi di vita e richiede uno sforzo collettivo per immaginare e costruire un futuro sostenibile, inclusivo e bello per il cuore e per la mente.</a:t>
            </a:r>
          </a:p>
          <a:p>
            <a:pPr algn="l"/>
            <a:r>
              <a:rPr lang="it-IT" sz="2000" b="1" dirty="0">
                <a:solidFill>
                  <a:srgbClr val="404040"/>
                </a:solidFill>
                <a:effectLst/>
              </a:rPr>
              <a:t>Bello significa </a:t>
            </a:r>
            <a:r>
              <a:rPr lang="it-IT" sz="2000" b="1" dirty="0">
                <a:solidFill>
                  <a:schemeClr val="accent2"/>
                </a:solidFill>
                <a:effectLst/>
              </a:rPr>
              <a:t>spazi inclusivi </a:t>
            </a:r>
            <a:r>
              <a:rPr lang="it-IT" sz="2000" b="1" dirty="0">
                <a:effectLst/>
              </a:rPr>
              <a:t>e</a:t>
            </a:r>
            <a:r>
              <a:rPr lang="it-IT" sz="2000" b="1" dirty="0">
                <a:solidFill>
                  <a:schemeClr val="accent2"/>
                </a:solidFill>
                <a:effectLst/>
              </a:rPr>
              <a:t> accessibili</a:t>
            </a:r>
            <a:r>
              <a:rPr lang="it-IT" sz="2000" dirty="0">
                <a:solidFill>
                  <a:schemeClr val="accent2"/>
                </a:solidFill>
                <a:effectLst/>
              </a:rPr>
              <a:t> </a:t>
            </a:r>
            <a:r>
              <a:rPr lang="it-IT" sz="2000" dirty="0">
                <a:solidFill>
                  <a:srgbClr val="404040"/>
                </a:solidFill>
                <a:effectLst/>
              </a:rPr>
              <a:t>in cui il dialogo tra </a:t>
            </a:r>
            <a:r>
              <a:rPr lang="it-IT" sz="2000" i="1" dirty="0">
                <a:solidFill>
                  <a:srgbClr val="404040"/>
                </a:solidFill>
                <a:effectLst/>
              </a:rPr>
              <a:t>diverse culture, discipline, generi ed età </a:t>
            </a:r>
            <a:r>
              <a:rPr lang="it-IT" sz="2000" dirty="0">
                <a:solidFill>
                  <a:srgbClr val="404040"/>
                </a:solidFill>
                <a:effectLst/>
              </a:rPr>
              <a:t>diventa un'opportunità per immaginare un luogo migliore per tutti. Significa anche un'economia più inclusiva, in cui la ricchezza è distribuita e gli spazi sono accessibili.</a:t>
            </a:r>
          </a:p>
          <a:p>
            <a:pPr algn="l"/>
            <a:r>
              <a:rPr lang="it-IT" sz="2000" b="1" dirty="0">
                <a:solidFill>
                  <a:srgbClr val="404040"/>
                </a:solidFill>
                <a:effectLst/>
              </a:rPr>
              <a:t>Bello significa </a:t>
            </a:r>
            <a:r>
              <a:rPr lang="it-IT" sz="2000" b="1" dirty="0">
                <a:solidFill>
                  <a:srgbClr val="0070C0"/>
                </a:solidFill>
                <a:effectLst/>
              </a:rPr>
              <a:t>soluzioni sostenibili</a:t>
            </a:r>
            <a:r>
              <a:rPr lang="it-IT" sz="2000" dirty="0">
                <a:solidFill>
                  <a:srgbClr val="0070C0"/>
                </a:solidFill>
                <a:effectLst/>
              </a:rPr>
              <a:t> </a:t>
            </a:r>
            <a:r>
              <a:rPr lang="it-IT" sz="2000" dirty="0">
                <a:solidFill>
                  <a:srgbClr val="404040"/>
                </a:solidFill>
                <a:effectLst/>
              </a:rPr>
              <a:t>che creano un dialogo tra il nostro </a:t>
            </a:r>
            <a:r>
              <a:rPr lang="it-IT" sz="2000" b="1" dirty="0">
                <a:solidFill>
                  <a:srgbClr val="404040"/>
                </a:solidFill>
                <a:effectLst/>
              </a:rPr>
              <a:t>ambiente edificato </a:t>
            </a:r>
            <a:r>
              <a:rPr lang="it-IT" sz="2000" dirty="0">
                <a:solidFill>
                  <a:srgbClr val="404040"/>
                </a:solidFill>
                <a:effectLst/>
              </a:rPr>
              <a:t>e gli </a:t>
            </a:r>
            <a:r>
              <a:rPr lang="it-IT" sz="2000" b="1" dirty="0">
                <a:solidFill>
                  <a:srgbClr val="404040"/>
                </a:solidFill>
                <a:effectLst/>
              </a:rPr>
              <a:t>ecosistemi del pianeta</a:t>
            </a:r>
            <a:r>
              <a:rPr lang="it-IT" sz="2000" dirty="0">
                <a:solidFill>
                  <a:srgbClr val="404040"/>
                </a:solidFill>
                <a:effectLst/>
              </a:rPr>
              <a:t>. Significa realizzare </a:t>
            </a:r>
            <a:r>
              <a:rPr lang="it-IT" sz="2000" i="1" dirty="0">
                <a:solidFill>
                  <a:srgbClr val="404040"/>
                </a:solidFill>
                <a:effectLst/>
              </a:rPr>
              <a:t>approcci rigenerativi </a:t>
            </a:r>
            <a:r>
              <a:rPr lang="it-IT" sz="2000" dirty="0">
                <a:solidFill>
                  <a:srgbClr val="404040"/>
                </a:solidFill>
                <a:effectLst/>
              </a:rPr>
              <a:t>ispirati ai cicli naturali che ricostituiscano le risorse e proteggano la biodiversità.</a:t>
            </a:r>
          </a:p>
          <a:p>
            <a:pPr algn="l"/>
            <a:r>
              <a:rPr lang="it-IT" sz="2000" b="1" dirty="0">
                <a:solidFill>
                  <a:srgbClr val="404040"/>
                </a:solidFill>
                <a:effectLst/>
              </a:rPr>
              <a:t>Bello significa </a:t>
            </a:r>
            <a:r>
              <a:rPr lang="it-IT" sz="2000" b="1" dirty="0">
                <a:solidFill>
                  <a:srgbClr val="A73F9B"/>
                </a:solidFill>
                <a:effectLst/>
              </a:rPr>
              <a:t>esperienze che </a:t>
            </a:r>
            <a:r>
              <a:rPr lang="it-IT" sz="2000" b="1" dirty="0" err="1">
                <a:solidFill>
                  <a:srgbClr val="A73F9B"/>
                </a:solidFill>
                <a:effectLst/>
              </a:rPr>
              <a:t>arrischiscono</a:t>
            </a:r>
            <a:r>
              <a:rPr lang="it-IT" sz="2000" dirty="0">
                <a:solidFill>
                  <a:srgbClr val="A73F9B"/>
                </a:solidFill>
                <a:effectLst/>
              </a:rPr>
              <a:t> </a:t>
            </a:r>
            <a:r>
              <a:rPr lang="it-IT" sz="2000" dirty="0">
                <a:solidFill>
                  <a:srgbClr val="404040"/>
                </a:solidFill>
                <a:effectLst/>
              </a:rPr>
              <a:t>rispondendo ad </a:t>
            </a:r>
            <a:r>
              <a:rPr lang="it-IT" sz="2000" i="1" dirty="0">
                <a:solidFill>
                  <a:srgbClr val="404040"/>
                </a:solidFill>
                <a:effectLst/>
              </a:rPr>
              <a:t>esigenze</a:t>
            </a:r>
            <a:r>
              <a:rPr lang="it-IT" sz="2000" dirty="0">
                <a:solidFill>
                  <a:srgbClr val="404040"/>
                </a:solidFill>
                <a:effectLst/>
              </a:rPr>
              <a:t> che vanno </a:t>
            </a:r>
            <a:r>
              <a:rPr lang="it-IT" sz="2000" i="1" dirty="0">
                <a:solidFill>
                  <a:srgbClr val="404040"/>
                </a:solidFill>
                <a:effectLst/>
              </a:rPr>
              <a:t>al di là della dimensione materiale</a:t>
            </a:r>
            <a:r>
              <a:rPr lang="it-IT" sz="2000" dirty="0">
                <a:solidFill>
                  <a:srgbClr val="404040"/>
                </a:solidFill>
                <a:effectLst/>
              </a:rPr>
              <a:t>, ispirate alla </a:t>
            </a:r>
            <a:r>
              <a:rPr lang="it-IT" sz="2000" b="1" dirty="0">
                <a:solidFill>
                  <a:srgbClr val="404040"/>
                </a:solidFill>
                <a:effectLst/>
              </a:rPr>
              <a:t>creatività, all'arte e alla cultura</a:t>
            </a:r>
            <a:r>
              <a:rPr lang="it-IT" sz="2000" dirty="0">
                <a:solidFill>
                  <a:srgbClr val="404040"/>
                </a:solidFill>
                <a:effectLst/>
              </a:rPr>
              <a:t>. Significa apprezzare la diversità come un'opportunità per imparare gli uni dagli altri.</a:t>
            </a:r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976097-6C95-4ABE-9615-3C0A48327E8E}"/>
              </a:ext>
            </a:extLst>
          </p:cNvPr>
          <p:cNvSpPr txBox="1"/>
          <p:nvPr/>
        </p:nvSpPr>
        <p:spPr>
          <a:xfrm>
            <a:off x="958721" y="595245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https://europa.eu/new-european-bauhaus/index_it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23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AC0820B-ADE0-46F1-BA37-4749F11F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83" y="1023257"/>
            <a:ext cx="9441681" cy="9286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New European Bauhaus – shaping a greener and fairer way of life in creative and inclusive societies through Architecture, Design and Arts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68C4977-1B2C-4CD1-B81D-EA15AAE6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31232"/>
            <a:ext cx="10515600" cy="29939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proposals should critically </a:t>
            </a:r>
            <a:r>
              <a:rPr lang="en-US" sz="2000" b="1" dirty="0">
                <a:solidFill>
                  <a:srgbClr val="0070C0"/>
                </a:solidFill>
              </a:rPr>
              <a:t>reflect</a:t>
            </a:r>
            <a:r>
              <a:rPr lang="en-US" sz="2000" dirty="0"/>
              <a:t> on and </a:t>
            </a:r>
            <a:r>
              <a:rPr lang="en-US" sz="2000" b="1" dirty="0">
                <a:solidFill>
                  <a:srgbClr val="0070C0"/>
                </a:solidFill>
              </a:rPr>
              <a:t>elaborate</a:t>
            </a:r>
            <a:r>
              <a:rPr lang="en-US" sz="2000" dirty="0"/>
              <a:t> </a:t>
            </a:r>
            <a:r>
              <a:rPr lang="en-US" sz="2000" b="1" dirty="0"/>
              <a:t>practical solutions </a:t>
            </a:r>
            <a:r>
              <a:rPr lang="en-US" sz="2000" dirty="0"/>
              <a:t>to </a:t>
            </a:r>
            <a:r>
              <a:rPr lang="en-US" sz="2000" b="1" dirty="0"/>
              <a:t>apply</a:t>
            </a:r>
            <a:r>
              <a:rPr lang="en-US" sz="2000" dirty="0"/>
              <a:t> the </a:t>
            </a:r>
            <a:r>
              <a:rPr lang="en-US" sz="2000" b="1" dirty="0"/>
              <a:t>NEB principles </a:t>
            </a:r>
            <a:r>
              <a:rPr lang="en-US" sz="2000" dirty="0"/>
              <a:t>to the built environment, public spaces, such as green spaces and living environments that provide space and opportunities for recovery and social contacts, and cultural-artistic practices, </a:t>
            </a:r>
            <a:r>
              <a:rPr lang="en-US" sz="2000" b="1" dirty="0"/>
              <a:t>across </a:t>
            </a:r>
            <a:r>
              <a:rPr lang="en-US" sz="2000" dirty="0"/>
              <a:t>the many different socio-economic and cultural settings in </a:t>
            </a:r>
            <a:r>
              <a:rPr lang="en-US" sz="2000" b="1" dirty="0"/>
              <a:t>Europe</a:t>
            </a:r>
            <a:r>
              <a:rPr lang="en-US" sz="2000" dirty="0"/>
              <a:t>. </a:t>
            </a:r>
          </a:p>
          <a:p>
            <a:r>
              <a:rPr lang="en-US" sz="2000" dirty="0"/>
              <a:t>Proposals should show </a:t>
            </a:r>
            <a:r>
              <a:rPr lang="en-US" sz="2000" b="1" dirty="0"/>
              <a:t>how</a:t>
            </a:r>
            <a:r>
              <a:rPr lang="en-US" sz="2000" dirty="0"/>
              <a:t> they will contribute to </a:t>
            </a:r>
            <a:r>
              <a:rPr lang="en-US" sz="2000" b="1" dirty="0"/>
              <a:t>developing new applications </a:t>
            </a:r>
            <a:r>
              <a:rPr lang="en-US" sz="2000" dirty="0"/>
              <a:t>and </a:t>
            </a:r>
            <a:r>
              <a:rPr lang="en-US" sz="2000" b="1" dirty="0"/>
              <a:t>new knowledge about the design of </a:t>
            </a:r>
            <a:r>
              <a:rPr lang="en-US" sz="2000" dirty="0"/>
              <a:t>a public and private sustainable, inclusive, functional, accessible, aesthetically attractive and resilient built environment</a:t>
            </a:r>
          </a:p>
          <a:p>
            <a:r>
              <a:rPr lang="en-US" sz="2000" dirty="0"/>
              <a:t>Research could for example deal with </a:t>
            </a:r>
            <a:r>
              <a:rPr lang="en-US" sz="2000" b="1" dirty="0"/>
              <a:t>heritage sites </a:t>
            </a:r>
            <a:r>
              <a:rPr lang="en-US" sz="2000" dirty="0"/>
              <a:t>and </a:t>
            </a:r>
            <a:r>
              <a:rPr lang="en-US" sz="2000" b="1" dirty="0"/>
              <a:t>cultural landscapes</a:t>
            </a:r>
            <a:r>
              <a:rPr lang="en-US" sz="2000" dirty="0"/>
              <a:t>, aiming to protect and enhance their values in order to improve the well-being and sense of belonging of users/residents, the accessibility for persons with specific fragilities as well as experimenting </a:t>
            </a:r>
            <a:r>
              <a:rPr lang="en-US" sz="2000" b="1" dirty="0">
                <a:solidFill>
                  <a:srgbClr val="FF0000"/>
                </a:solidFill>
              </a:rPr>
              <a:t>CCIs-driven innovation </a:t>
            </a:r>
            <a:r>
              <a:rPr lang="en-US" sz="2000" dirty="0"/>
              <a:t>in living spaces.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881193-1AE7-435E-AB99-621A1B3DB0A6}"/>
              </a:ext>
            </a:extLst>
          </p:cNvPr>
          <p:cNvSpPr txBox="1"/>
          <p:nvPr/>
        </p:nvSpPr>
        <p:spPr>
          <a:xfrm>
            <a:off x="838199" y="5872849"/>
            <a:ext cx="4070478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GB" sz="1800" dirty="0">
                <a:effectLst/>
              </a:rPr>
              <a:t>Budget </a:t>
            </a:r>
            <a:r>
              <a:rPr lang="en-GB" sz="1800" dirty="0" err="1">
                <a:effectLst/>
              </a:rPr>
              <a:t>totale</a:t>
            </a:r>
            <a:r>
              <a:rPr lang="en-GB" sz="1800" dirty="0">
                <a:effectLst/>
              </a:rPr>
              <a:t> per il topic: 6 M€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CBF64C-34F1-463A-AE03-B27216BDA715}"/>
              </a:ext>
            </a:extLst>
          </p:cNvPr>
          <p:cNvSpPr txBox="1"/>
          <p:nvPr/>
        </p:nvSpPr>
        <p:spPr>
          <a:xfrm>
            <a:off x="10831886" y="5922780"/>
            <a:ext cx="793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</a:rPr>
              <a:t>RIA</a:t>
            </a:r>
            <a:endParaRPr lang="it-IT" dirty="0"/>
          </a:p>
        </p:txBody>
      </p:sp>
      <p:pic>
        <p:nvPicPr>
          <p:cNvPr id="7" name="Elemento grafico 6" descr="Euro con riempimento a tinta unita">
            <a:extLst>
              <a:ext uri="{FF2B5EF4-FFF2-40B4-BE49-F238E27FC236}">
                <a16:creationId xmlns:a16="http://schemas.microsoft.com/office/drawing/2014/main" id="{BE6069B7-3BB2-4210-937F-50543DC2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85" y="5920858"/>
            <a:ext cx="321821" cy="321821"/>
          </a:xfrm>
          <a:prstGeom prst="rect">
            <a:avLst/>
          </a:prstGeom>
        </p:spPr>
      </p:pic>
      <p:pic>
        <p:nvPicPr>
          <p:cNvPr id="8" name="Elemento grafico 7" descr="Euro con riempimento a tinta unita">
            <a:extLst>
              <a:ext uri="{FF2B5EF4-FFF2-40B4-BE49-F238E27FC236}">
                <a16:creationId xmlns:a16="http://schemas.microsoft.com/office/drawing/2014/main" id="{385CCFE8-A959-4DC9-ABB4-7C0BB0A0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3795" y="5922281"/>
            <a:ext cx="321821" cy="3218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D09188-8B52-4B64-A5D6-79D97FE815B3}"/>
              </a:ext>
            </a:extLst>
          </p:cNvPr>
          <p:cNvSpPr txBox="1"/>
          <p:nvPr/>
        </p:nvSpPr>
        <p:spPr>
          <a:xfrm>
            <a:off x="5070792" y="5914637"/>
            <a:ext cx="535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</a:rPr>
              <a:t>Contributo</a:t>
            </a:r>
            <a:r>
              <a:rPr lang="en-GB" sz="1800" dirty="0">
                <a:effectLst/>
              </a:rPr>
              <a:t> EU per </a:t>
            </a:r>
            <a:r>
              <a:rPr lang="en-GB" sz="1800" dirty="0" err="1">
                <a:effectLst/>
              </a:rPr>
              <a:t>ciascun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progetto</a:t>
            </a:r>
            <a:r>
              <a:rPr lang="en-GB" sz="1800" dirty="0">
                <a:effectLst/>
              </a:rPr>
              <a:t>: 3 M€ 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6A5A576-7986-40A4-9B19-E378E1E67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742" y="780672"/>
            <a:ext cx="1432750" cy="10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71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5BB3D-D62F-4C55-B5F0-E465BC4F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</a:t>
            </a:r>
            <a:r>
              <a:rPr lang="it-IT" dirty="0" err="1"/>
              <a:t>topic</a:t>
            </a:r>
            <a:r>
              <a:rPr lang="it-IT" dirty="0"/>
              <a:t> su NEW EUROPEAN BAHUAUS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20D4E5-8F0F-460D-B9D5-437FC3729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62B38"/>
                </a:solidFill>
                <a:effectLst/>
                <a:latin typeface="arial" panose="020B0604020202020204" pitchFamily="34" charset="0"/>
              </a:rPr>
              <a:t>New European Bauhaus dedicated calls</a:t>
            </a:r>
          </a:p>
          <a:p>
            <a:r>
              <a:rPr lang="it-IT" b="0" i="0" dirty="0" err="1">
                <a:solidFill>
                  <a:srgbClr val="262B38"/>
                </a:solidFill>
                <a:effectLst/>
                <a:latin typeface="arial" panose="020B0604020202020204" pitchFamily="34" charset="0"/>
              </a:rPr>
              <a:t>Contributing</a:t>
            </a:r>
            <a:r>
              <a:rPr lang="it-IT" b="0" i="0" dirty="0">
                <a:solidFill>
                  <a:srgbClr val="262B38"/>
                </a:solidFill>
                <a:effectLst/>
                <a:latin typeface="arial" panose="020B0604020202020204" pitchFamily="34" charset="0"/>
              </a:rPr>
              <a:t> calls</a:t>
            </a:r>
          </a:p>
          <a:p>
            <a:r>
              <a:rPr lang="it-IT" dirty="0">
                <a:hlinkClick r:id="rId2"/>
              </a:rPr>
              <a:t>https://europa.eu/new-european-bauhaus/transformation-places-ground_en</a:t>
            </a:r>
            <a:r>
              <a:rPr lang="it-IT" dirty="0"/>
              <a:t> </a:t>
            </a:r>
          </a:p>
          <a:p>
            <a:endParaRPr lang="it-IT" dirty="0"/>
          </a:p>
          <a:p>
            <a:pPr algn="l"/>
            <a:r>
              <a:rPr lang="en-US" cap="all" dirty="0">
                <a:solidFill>
                  <a:srgbClr val="515560"/>
                </a:solidFill>
                <a:effectLst/>
              </a:rPr>
              <a:t>GENERAL PUBLICATIONS</a:t>
            </a:r>
            <a:r>
              <a:rPr lang="en-US" dirty="0">
                <a:solidFill>
                  <a:srgbClr val="515560"/>
                </a:solidFill>
                <a:effectLst/>
              </a:rPr>
              <a:t>15 September 2021</a:t>
            </a:r>
          </a:p>
          <a:p>
            <a:pPr algn="l"/>
            <a:r>
              <a:rPr lang="en-US" dirty="0">
                <a:solidFill>
                  <a:srgbClr val="515560"/>
                </a:solidFill>
                <a:effectLst/>
              </a:rPr>
              <a:t>Overview of </a:t>
            </a:r>
            <a:r>
              <a:rPr lang="en-US" dirty="0" err="1">
                <a:solidFill>
                  <a:srgbClr val="515560"/>
                </a:solidFill>
                <a:effectLst/>
              </a:rPr>
              <a:t>programmes</a:t>
            </a:r>
            <a:r>
              <a:rPr lang="en-US" dirty="0">
                <a:solidFill>
                  <a:srgbClr val="515560"/>
                </a:solidFill>
                <a:effectLst/>
              </a:rPr>
              <a:t> offering funding opportunities to support the achievement of the New European Bauhaus objectives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20D4E5-8F0F-460D-B9D5-437FC372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721" y="1828800"/>
            <a:ext cx="3234500" cy="3936015"/>
          </a:xfrm>
        </p:spPr>
        <p:txBody>
          <a:bodyPr>
            <a:normAutofit lnSpcReduction="10000"/>
          </a:bodyPr>
          <a:lstStyle/>
          <a:p>
            <a:r>
              <a:rPr lang="en-US" sz="1800" cap="all" dirty="0">
                <a:effectLst/>
                <a:hlinkClick r:id="rId2"/>
              </a:rPr>
              <a:t>GENERAL PUBLICATIONS</a:t>
            </a:r>
            <a:r>
              <a:rPr lang="en-US" sz="1800" dirty="0">
                <a:effectLst/>
                <a:hlinkClick r:id="rId2"/>
              </a:rPr>
              <a:t>15 September 2021</a:t>
            </a:r>
          </a:p>
          <a:p>
            <a:r>
              <a:rPr lang="en-US" sz="1800" dirty="0">
                <a:effectLst/>
                <a:hlinkClick r:id="rId2"/>
              </a:rPr>
              <a:t>Overview of </a:t>
            </a:r>
            <a:r>
              <a:rPr lang="en-US" sz="1800" dirty="0" err="1">
                <a:effectLst/>
                <a:hlinkClick r:id="rId2"/>
              </a:rPr>
              <a:t>programmes</a:t>
            </a:r>
            <a:r>
              <a:rPr lang="en-US" sz="1800" dirty="0">
                <a:effectLst/>
                <a:hlinkClick r:id="rId2"/>
              </a:rPr>
              <a:t> offering funding opportunities to support the achievement of the New European Bauhaus objectives</a:t>
            </a:r>
            <a:endParaRPr lang="en-US" sz="1800" dirty="0">
              <a:effectLst/>
            </a:endParaRPr>
          </a:p>
          <a:p>
            <a:endParaRPr lang="en-US" sz="1800" dirty="0"/>
          </a:p>
          <a:p>
            <a:r>
              <a:rPr lang="en-US" sz="1800" dirty="0">
                <a:effectLst/>
              </a:rPr>
              <a:t>Link </a:t>
            </a:r>
            <a:r>
              <a:rPr lang="en-US" sz="1800" dirty="0">
                <a:effectLst/>
                <a:hlinkClick r:id="rId2" action="ppaction://hlinkfile"/>
              </a:rPr>
              <a:t>file:///Z:/lavori/HORIZON%20EUROPE/5.Programma/2.%20Pillar%20II/Cluster%202/6.%20NCP/NEB/overview_funding_opportunities_New_European_Bauhaus_0.pdf</a:t>
            </a:r>
            <a:r>
              <a:rPr lang="en-US" sz="1800" dirty="0">
                <a:effectLst/>
              </a:rPr>
              <a:t> </a:t>
            </a:r>
          </a:p>
          <a:p>
            <a:endParaRPr lang="it-IT" sz="1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15BB3D-D62F-4C55-B5F0-E465BC4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21" y="726270"/>
            <a:ext cx="10678610" cy="995363"/>
          </a:xfrm>
        </p:spPr>
        <p:txBody>
          <a:bodyPr anchor="ctr">
            <a:normAutofit/>
          </a:bodyPr>
          <a:lstStyle/>
          <a:p>
            <a:r>
              <a:rPr lang="it-IT" sz="3100" dirty="0"/>
              <a:t>Programmi europei che finanziano il NEW EUROPEAN BAHUAUS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9271AA-8D38-4181-ACBF-BE907241D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969" y="1464780"/>
            <a:ext cx="8322197" cy="4847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49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125E0-F6ED-427D-9754-643400CB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Nuovo Bauhaus Europeo </a:t>
            </a:r>
            <a:br>
              <a:rPr lang="it-IT" dirty="0"/>
            </a:br>
            <a:r>
              <a:rPr lang="it-IT" dirty="0"/>
              <a:t>Sessioni informative sui finanziamenti disponibili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03160-49E9-43B8-9C11-CC83833B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7173"/>
            <a:ext cx="11189677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Questi eventi online offriranno una rapida panoramica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dei bandi disponibili,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dei criteri di ammissibilità 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delle informazioni pratiche sul processo di candidatura, 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29 November 2021, 13:00-16:00 GMT </a:t>
            </a:r>
            <a:r>
              <a:rPr lang="it-IT" dirty="0">
                <a:hlinkClick r:id="rId2"/>
              </a:rPr>
              <a:t>https://bit.ly/3nfWOlK</a:t>
            </a: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01 </a:t>
            </a:r>
            <a:r>
              <a:rPr lang="it-IT" dirty="0" err="1"/>
              <a:t>December</a:t>
            </a:r>
            <a:r>
              <a:rPr lang="it-IT" dirty="0"/>
              <a:t> 2021, 13:00-16:00 GMT </a:t>
            </a:r>
            <a:r>
              <a:rPr lang="it-IT" dirty="0">
                <a:hlinkClick r:id="rId3"/>
              </a:rPr>
              <a:t>https://bit.ly/3DlQyP8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Non è necessaria la registrazione.</a:t>
            </a:r>
          </a:p>
        </p:txBody>
      </p:sp>
    </p:spTree>
    <p:extLst>
      <p:ext uri="{BB962C8B-B14F-4D97-AF65-F5344CB8AC3E}">
        <p14:creationId xmlns:p14="http://schemas.microsoft.com/office/powerpoint/2010/main" val="20249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object 3">
            <a:extLst>
              <a:ext uri="{FF2B5EF4-FFF2-40B4-BE49-F238E27FC236}">
                <a16:creationId xmlns:a16="http://schemas.microsoft.com/office/drawing/2014/main" id="{6D7591F2-258F-4618-8246-8FC6A287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06" y="5967476"/>
            <a:ext cx="11420668" cy="25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Disclaimer: Information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included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this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presentation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provisional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has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been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adopted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endorsed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by the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European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Commission.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Any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views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expressed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are the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preliminary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views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of the Commission services and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may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any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circumstances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be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regarded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stating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an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official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 position of the Commission.</a:t>
            </a:r>
            <a:endParaRPr lang="it-IT" altLang="it-IT" sz="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Tabella 4">
            <a:extLst>
              <a:ext uri="{FF2B5EF4-FFF2-40B4-BE49-F238E27FC236}">
                <a16:creationId xmlns:a16="http://schemas.microsoft.com/office/drawing/2014/main" id="{61A1727E-30CD-4291-9EEC-A55B559E8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07932"/>
              </p:ext>
            </p:extLst>
          </p:nvPr>
        </p:nvGraphicFramePr>
        <p:xfrm>
          <a:off x="550506" y="1538202"/>
          <a:ext cx="11420669" cy="35814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0359">
                  <a:extLst>
                    <a:ext uri="{9D8B030D-6E8A-4147-A177-3AD203B41FA5}">
                      <a16:colId xmlns:a16="http://schemas.microsoft.com/office/drawing/2014/main" val="1838340073"/>
                    </a:ext>
                  </a:extLst>
                </a:gridCol>
                <a:gridCol w="3601617">
                  <a:extLst>
                    <a:ext uri="{9D8B030D-6E8A-4147-A177-3AD203B41FA5}">
                      <a16:colId xmlns:a16="http://schemas.microsoft.com/office/drawing/2014/main" val="477127391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3914754581"/>
                    </a:ext>
                  </a:extLst>
                </a:gridCol>
                <a:gridCol w="1670179">
                  <a:extLst>
                    <a:ext uri="{9D8B030D-6E8A-4147-A177-3AD203B41FA5}">
                      <a16:colId xmlns:a16="http://schemas.microsoft.com/office/drawing/2014/main" val="1468022641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2771986994"/>
                    </a:ext>
                  </a:extLst>
                </a:gridCol>
              </a:tblGrid>
              <a:tr h="462487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DESTINATION</a:t>
                      </a:r>
                    </a:p>
                  </a:txBody>
                  <a:tcPr anchor="ctr">
                    <a:solidFill>
                      <a:srgbClr val="1E46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7 CALL</a:t>
                      </a:r>
                    </a:p>
                  </a:txBody>
                  <a:tcPr anchor="ctr">
                    <a:solidFill>
                      <a:srgbClr val="1E4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</a:t>
                      </a:r>
                      <a:r>
                        <a:rPr lang="it-IT" dirty="0" err="1"/>
                        <a:t>topic</a:t>
                      </a:r>
                      <a:endParaRPr lang="it-IT" dirty="0"/>
                    </a:p>
                  </a:txBody>
                  <a:tcPr anchor="ctr">
                    <a:solidFill>
                      <a:srgbClr val="1E4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Apertura bandi</a:t>
                      </a:r>
                    </a:p>
                  </a:txBody>
                  <a:tcPr anchor="ctr">
                    <a:solidFill>
                      <a:srgbClr val="1E46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Scadenza </a:t>
                      </a:r>
                    </a:p>
                  </a:txBody>
                  <a:tcPr anchor="ctr">
                    <a:solidFill>
                      <a:srgbClr val="1E4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87606"/>
                  </a:ext>
                </a:extLst>
              </a:tr>
              <a:tr h="115621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28AD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Cultural Heritage and the Cultural and Creative Industries</a:t>
                      </a:r>
                      <a:endParaRPr lang="it-IT" sz="1800" kern="1200" dirty="0">
                        <a:solidFill>
                          <a:srgbClr val="28AD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cultural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CCIs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giugno 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543875"/>
                  </a:ext>
                </a:extLst>
              </a:tr>
              <a:tr h="920571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with stakeholders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CSA (1NCP)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giugno 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7273448"/>
                  </a:ext>
                </a:extLst>
              </a:tr>
              <a:tr h="1042139"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lnB w="12700" cap="flat" cmpd="sng" algn="ctr">
                      <a:solidFill>
                        <a:srgbClr val="1E4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cultural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CCIs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- 2022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1E4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RIA (NEB) + 1 CSA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1E4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gen 2022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1E4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1E4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31338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E9EDFD10-2FB5-4CEC-8532-3E02CD95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671621"/>
            <a:ext cx="10515600" cy="928688"/>
          </a:xfrm>
        </p:spPr>
        <p:txBody>
          <a:bodyPr>
            <a:normAutofit/>
          </a:bodyPr>
          <a:lstStyle/>
          <a:p>
            <a:r>
              <a:rPr lang="it-IT" u="none" dirty="0">
                <a:ea typeface="+mj-lt"/>
                <a:cs typeface="+mj-lt"/>
              </a:rPr>
              <a:t>Date di apertura e scadenza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3867CC0-D122-4D3B-8B64-C0C2068D8754}"/>
              </a:ext>
            </a:extLst>
          </p:cNvPr>
          <p:cNvSpPr/>
          <p:nvPr/>
        </p:nvSpPr>
        <p:spPr>
          <a:xfrm>
            <a:off x="9125339" y="4255459"/>
            <a:ext cx="2845835" cy="643882"/>
          </a:xfrm>
          <a:custGeom>
            <a:avLst/>
            <a:gdLst>
              <a:gd name="connsiteX0" fmla="*/ 0 w 2845835"/>
              <a:gd name="connsiteY0" fmla="*/ 107316 h 643882"/>
              <a:gd name="connsiteX1" fmla="*/ 107316 w 2845835"/>
              <a:gd name="connsiteY1" fmla="*/ 0 h 643882"/>
              <a:gd name="connsiteX2" fmla="*/ 686181 w 2845835"/>
              <a:gd name="connsiteY2" fmla="*/ 0 h 643882"/>
              <a:gd name="connsiteX3" fmla="*/ 1159797 w 2845835"/>
              <a:gd name="connsiteY3" fmla="*/ 0 h 643882"/>
              <a:gd name="connsiteX4" fmla="*/ 1738662 w 2845835"/>
              <a:gd name="connsiteY4" fmla="*/ 0 h 643882"/>
              <a:gd name="connsiteX5" fmla="*/ 2185966 w 2845835"/>
              <a:gd name="connsiteY5" fmla="*/ 0 h 643882"/>
              <a:gd name="connsiteX6" fmla="*/ 2738519 w 2845835"/>
              <a:gd name="connsiteY6" fmla="*/ 0 h 643882"/>
              <a:gd name="connsiteX7" fmla="*/ 2845835 w 2845835"/>
              <a:gd name="connsiteY7" fmla="*/ 107316 h 643882"/>
              <a:gd name="connsiteX8" fmla="*/ 2845835 w 2845835"/>
              <a:gd name="connsiteY8" fmla="*/ 536566 h 643882"/>
              <a:gd name="connsiteX9" fmla="*/ 2738519 w 2845835"/>
              <a:gd name="connsiteY9" fmla="*/ 643882 h 643882"/>
              <a:gd name="connsiteX10" fmla="*/ 2185966 w 2845835"/>
              <a:gd name="connsiteY10" fmla="*/ 643882 h 643882"/>
              <a:gd name="connsiteX11" fmla="*/ 1712350 w 2845835"/>
              <a:gd name="connsiteY11" fmla="*/ 643882 h 643882"/>
              <a:gd name="connsiteX12" fmla="*/ 1265045 w 2845835"/>
              <a:gd name="connsiteY12" fmla="*/ 643882 h 643882"/>
              <a:gd name="connsiteX13" fmla="*/ 817741 w 2845835"/>
              <a:gd name="connsiteY13" fmla="*/ 643882 h 643882"/>
              <a:gd name="connsiteX14" fmla="*/ 107316 w 2845835"/>
              <a:gd name="connsiteY14" fmla="*/ 643882 h 643882"/>
              <a:gd name="connsiteX15" fmla="*/ 0 w 2845835"/>
              <a:gd name="connsiteY15" fmla="*/ 536566 h 643882"/>
              <a:gd name="connsiteX16" fmla="*/ 0 w 2845835"/>
              <a:gd name="connsiteY16" fmla="*/ 107316 h 6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5835" h="643882" extrusionOk="0">
                <a:moveTo>
                  <a:pt x="0" y="107316"/>
                </a:moveTo>
                <a:cubicBezTo>
                  <a:pt x="-14682" y="57227"/>
                  <a:pt x="55244" y="-12481"/>
                  <a:pt x="107316" y="0"/>
                </a:cubicBezTo>
                <a:cubicBezTo>
                  <a:pt x="359901" y="-40989"/>
                  <a:pt x="527971" y="5622"/>
                  <a:pt x="686181" y="0"/>
                </a:cubicBezTo>
                <a:cubicBezTo>
                  <a:pt x="844391" y="-5622"/>
                  <a:pt x="1001192" y="41630"/>
                  <a:pt x="1159797" y="0"/>
                </a:cubicBezTo>
                <a:cubicBezTo>
                  <a:pt x="1318402" y="-41630"/>
                  <a:pt x="1578614" y="12056"/>
                  <a:pt x="1738662" y="0"/>
                </a:cubicBezTo>
                <a:cubicBezTo>
                  <a:pt x="1898711" y="-12056"/>
                  <a:pt x="1963614" y="13813"/>
                  <a:pt x="2185966" y="0"/>
                </a:cubicBezTo>
                <a:cubicBezTo>
                  <a:pt x="2408318" y="-13813"/>
                  <a:pt x="2596030" y="45193"/>
                  <a:pt x="2738519" y="0"/>
                </a:cubicBezTo>
                <a:cubicBezTo>
                  <a:pt x="2798848" y="-913"/>
                  <a:pt x="2856568" y="49020"/>
                  <a:pt x="2845835" y="107316"/>
                </a:cubicBezTo>
                <a:cubicBezTo>
                  <a:pt x="2874434" y="286389"/>
                  <a:pt x="2832161" y="337838"/>
                  <a:pt x="2845835" y="536566"/>
                </a:cubicBezTo>
                <a:cubicBezTo>
                  <a:pt x="2847339" y="594442"/>
                  <a:pt x="2790709" y="647533"/>
                  <a:pt x="2738519" y="643882"/>
                </a:cubicBezTo>
                <a:cubicBezTo>
                  <a:pt x="2569705" y="687887"/>
                  <a:pt x="2313750" y="639088"/>
                  <a:pt x="2185966" y="643882"/>
                </a:cubicBezTo>
                <a:cubicBezTo>
                  <a:pt x="2058182" y="648676"/>
                  <a:pt x="1829915" y="607195"/>
                  <a:pt x="1712350" y="643882"/>
                </a:cubicBezTo>
                <a:cubicBezTo>
                  <a:pt x="1594785" y="680569"/>
                  <a:pt x="1397189" y="628960"/>
                  <a:pt x="1265045" y="643882"/>
                </a:cubicBezTo>
                <a:cubicBezTo>
                  <a:pt x="1132902" y="658804"/>
                  <a:pt x="952176" y="618349"/>
                  <a:pt x="817741" y="643882"/>
                </a:cubicBezTo>
                <a:cubicBezTo>
                  <a:pt x="683306" y="669415"/>
                  <a:pt x="267501" y="591173"/>
                  <a:pt x="107316" y="643882"/>
                </a:cubicBezTo>
                <a:cubicBezTo>
                  <a:pt x="47815" y="642071"/>
                  <a:pt x="3715" y="593577"/>
                  <a:pt x="0" y="536566"/>
                </a:cubicBezTo>
                <a:cubicBezTo>
                  <a:pt x="-44264" y="365873"/>
                  <a:pt x="1161" y="203792"/>
                  <a:pt x="0" y="10731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4733219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4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9970A4-6BA3-4424-898A-CAEB15950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6"/>
          <a:stretch/>
        </p:blipFill>
        <p:spPr>
          <a:xfrm>
            <a:off x="6913266" y="2143437"/>
            <a:ext cx="5093078" cy="390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3BCFDFDC-E0D4-401C-9C8F-58312BC4122A}"/>
              </a:ext>
            </a:extLst>
          </p:cNvPr>
          <p:cNvSpPr txBox="1">
            <a:spLocks/>
          </p:cNvSpPr>
          <p:nvPr/>
        </p:nvSpPr>
        <p:spPr>
          <a:xfrm>
            <a:off x="325016" y="914108"/>
            <a:ext cx="11541968" cy="9286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u="heavy" kern="1200" baseline="0" smtClean="0">
                <a:solidFill>
                  <a:schemeClr val="tx1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en-US" b="0" u="none" dirty="0">
                <a:solidFill>
                  <a:srgbClr val="000000"/>
                </a:solidFill>
                <a:latin typeface="+mn-lt"/>
              </a:rPr>
              <a:t>Innovative Research on the </a:t>
            </a:r>
            <a:br>
              <a:rPr lang="en-US" b="0" u="none" dirty="0">
                <a:solidFill>
                  <a:srgbClr val="000000"/>
                </a:solidFill>
                <a:latin typeface="+mn-lt"/>
              </a:rPr>
            </a:br>
            <a:r>
              <a:rPr lang="en-US" u="none" dirty="0">
                <a:solidFill>
                  <a:srgbClr val="000000"/>
                </a:solidFill>
                <a:latin typeface="+mn-lt"/>
              </a:rPr>
              <a:t>Social and Economic Transformations </a:t>
            </a: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20B1E361-9842-470E-898B-29ECF5466FCA}"/>
              </a:ext>
            </a:extLst>
          </p:cNvPr>
          <p:cNvSpPr txBox="1">
            <a:spLocks/>
          </p:cNvSpPr>
          <p:nvPr/>
        </p:nvSpPr>
        <p:spPr>
          <a:xfrm>
            <a:off x="456962" y="2187366"/>
            <a:ext cx="6184998" cy="37565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it-IT" dirty="0"/>
              <a:t>Condizioni per il successo dello sviluppo di </a:t>
            </a:r>
            <a:r>
              <a:rPr lang="it-IT" b="1" dirty="0">
                <a:solidFill>
                  <a:srgbClr val="CC3399"/>
                </a:solidFill>
              </a:rPr>
              <a:t>competenze</a:t>
            </a:r>
            <a:r>
              <a:rPr lang="it-IT" dirty="0"/>
              <a:t> adeguate ai bisogni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Mercato del 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lavoro</a:t>
            </a:r>
          </a:p>
          <a:p>
            <a:pPr marL="0" indent="0">
              <a:buFontTx/>
              <a:buNone/>
            </a:pPr>
            <a:endParaRPr lang="en-GB" dirty="0"/>
          </a:p>
          <a:p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2"/>
                </a:solidFill>
              </a:rPr>
              <a:t>modelli</a:t>
            </a:r>
            <a:r>
              <a:rPr lang="en-GB" dirty="0"/>
              <a:t> di business</a:t>
            </a:r>
          </a:p>
        </p:txBody>
      </p:sp>
    </p:spTree>
    <p:extLst>
      <p:ext uri="{BB962C8B-B14F-4D97-AF65-F5344CB8AC3E}">
        <p14:creationId xmlns:p14="http://schemas.microsoft.com/office/powerpoint/2010/main" val="365771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9970A4-6BA3-4424-898A-CAEB15950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6"/>
          <a:stretch/>
        </p:blipFill>
        <p:spPr>
          <a:xfrm>
            <a:off x="6913266" y="2143437"/>
            <a:ext cx="5093078" cy="390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3BCFDFDC-E0D4-401C-9C8F-58312BC4122A}"/>
              </a:ext>
            </a:extLst>
          </p:cNvPr>
          <p:cNvSpPr txBox="1">
            <a:spLocks/>
          </p:cNvSpPr>
          <p:nvPr/>
        </p:nvSpPr>
        <p:spPr>
          <a:xfrm>
            <a:off x="325016" y="914108"/>
            <a:ext cx="11541968" cy="9286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b="1" u="heavy" kern="1200" baseline="0" smtClean="0">
                <a:solidFill>
                  <a:schemeClr val="tx1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en-US" b="0" u="none" dirty="0">
                <a:solidFill>
                  <a:srgbClr val="000000"/>
                </a:solidFill>
                <a:latin typeface="+mn-lt"/>
              </a:rPr>
              <a:t>Innovative Research on the </a:t>
            </a:r>
            <a:br>
              <a:rPr lang="en-US" b="0" u="none" dirty="0">
                <a:solidFill>
                  <a:srgbClr val="000000"/>
                </a:solidFill>
                <a:latin typeface="+mn-lt"/>
              </a:rPr>
            </a:br>
            <a:r>
              <a:rPr lang="en-US" u="none" dirty="0">
                <a:solidFill>
                  <a:srgbClr val="000000"/>
                </a:solidFill>
                <a:latin typeface="+mn-lt"/>
              </a:rPr>
              <a:t>Social and Economic Transformations </a:t>
            </a: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20B1E361-9842-470E-898B-29ECF5466FCA}"/>
              </a:ext>
            </a:extLst>
          </p:cNvPr>
          <p:cNvSpPr txBox="1">
            <a:spLocks/>
          </p:cNvSpPr>
          <p:nvPr/>
        </p:nvSpPr>
        <p:spPr>
          <a:xfrm>
            <a:off x="456962" y="2187366"/>
            <a:ext cx="6184998" cy="37565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it-IT" dirty="0"/>
              <a:t>Condizioni per il successo dello sviluppo di </a:t>
            </a:r>
            <a:r>
              <a:rPr lang="it-IT" b="1" dirty="0">
                <a:solidFill>
                  <a:srgbClr val="CC3399"/>
                </a:solidFill>
              </a:rPr>
              <a:t>competenze</a:t>
            </a:r>
            <a:r>
              <a:rPr lang="it-IT" dirty="0"/>
              <a:t> adeguate ai bisogni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Mercato del 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lavoro</a:t>
            </a:r>
          </a:p>
          <a:p>
            <a:pPr marL="0" indent="0">
              <a:buFontTx/>
              <a:buNone/>
            </a:pPr>
            <a:endParaRPr lang="en-GB" dirty="0"/>
          </a:p>
          <a:p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2"/>
                </a:solidFill>
              </a:rPr>
              <a:t>modelli</a:t>
            </a:r>
            <a:r>
              <a:rPr lang="en-GB" dirty="0"/>
              <a:t> di business</a:t>
            </a:r>
          </a:p>
        </p:txBody>
      </p:sp>
    </p:spTree>
    <p:extLst>
      <p:ext uri="{BB962C8B-B14F-4D97-AF65-F5344CB8AC3E}">
        <p14:creationId xmlns:p14="http://schemas.microsoft.com/office/powerpoint/2010/main" val="90703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06C2A-73C4-4628-BB74-95E1B18E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Politiche europee e documenti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3F45A1-B5D6-4CD7-B32F-6704614F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903"/>
            <a:ext cx="10515600" cy="3768060"/>
          </a:xfrm>
        </p:spPr>
        <p:txBody>
          <a:bodyPr>
            <a:normAutofit/>
          </a:bodyPr>
          <a:lstStyle/>
          <a:p>
            <a:r>
              <a:rPr lang="en-US" sz="2000" dirty="0"/>
              <a:t>Communication from the Commission – “</a:t>
            </a:r>
            <a:r>
              <a:rPr lang="en-US" sz="2000" dirty="0">
                <a:hlinkClick r:id="rId2"/>
              </a:rPr>
              <a:t>The European Green Deal</a:t>
            </a:r>
            <a:r>
              <a:rPr lang="en-US" sz="2000" dirty="0"/>
              <a:t>” </a:t>
            </a:r>
          </a:p>
          <a:p>
            <a:r>
              <a:rPr lang="en-US" sz="2000" b="0" i="0" u="sng" dirty="0">
                <a:solidFill>
                  <a:srgbClr val="005B90"/>
                </a:solidFill>
                <a:effectLst/>
                <a:hlinkClick r:id="rId3"/>
              </a:rPr>
              <a:t>European Framework for Action on Cultural Heritage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(2018)</a:t>
            </a:r>
            <a:endParaRPr lang="en-US" sz="2000" dirty="0"/>
          </a:p>
          <a:p>
            <a:r>
              <a:rPr lang="en-US" sz="2000" dirty="0"/>
              <a:t>Cultural and creative industries as defined in the European Commission Green Paper ‘</a:t>
            </a:r>
            <a:r>
              <a:rPr lang="en-US" sz="2000" dirty="0">
                <a:hlinkClick r:id="rId4"/>
              </a:rPr>
              <a:t>Unlocking the Potential of Cultural and Creative Industries</a:t>
            </a:r>
            <a:r>
              <a:rPr lang="en-US" sz="2000" dirty="0"/>
              <a:t>’</a:t>
            </a:r>
          </a:p>
          <a:p>
            <a:r>
              <a:rPr lang="en-US" sz="2000" dirty="0"/>
              <a:t>Link to the </a:t>
            </a:r>
            <a:r>
              <a:rPr lang="en-US" sz="2000" dirty="0">
                <a:hlinkClick r:id="rId5"/>
              </a:rPr>
              <a:t>New European Bauhaus </a:t>
            </a:r>
            <a:r>
              <a:rPr lang="en-US" sz="2000" dirty="0"/>
              <a:t>website </a:t>
            </a:r>
          </a:p>
          <a:p>
            <a:r>
              <a:rPr lang="en-US" sz="2000" dirty="0"/>
              <a:t>Quality architecture as defined in the follow-up process to the </a:t>
            </a:r>
            <a:r>
              <a:rPr lang="en-US" sz="2000" dirty="0">
                <a:hlinkClick r:id="rId6"/>
              </a:rPr>
              <a:t>Davos Declaration “Towards a High-quality </a:t>
            </a:r>
            <a:r>
              <a:rPr lang="en-US" sz="2000" dirty="0" err="1">
                <a:hlinkClick r:id="rId6"/>
              </a:rPr>
              <a:t>Baukultur</a:t>
            </a:r>
            <a:r>
              <a:rPr lang="en-US" sz="2000" dirty="0">
                <a:hlinkClick r:id="rId6"/>
              </a:rPr>
              <a:t> for Europe”</a:t>
            </a:r>
            <a:r>
              <a:rPr lang="en-US" sz="2000" dirty="0"/>
              <a:t> adopted by European Ministers of Culture and stakeholders in January 2018. </a:t>
            </a:r>
          </a:p>
          <a:p>
            <a:r>
              <a:rPr lang="en-US" sz="2000" b="0" i="0" u="sng" dirty="0">
                <a:solidFill>
                  <a:srgbClr val="005B90"/>
                </a:solidFill>
                <a:effectLst/>
                <a:hlinkClick r:id="rId7" tooltip="The European Council 2019-22 Work Plan for Culture"/>
              </a:rPr>
              <a:t>The European Council 2019-22 Work Plan for Culture (2018)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r>
              <a:rPr lang="en-US" sz="2000" dirty="0">
                <a:hlinkClick r:id="rId8"/>
              </a:rPr>
              <a:t>Recommendation on the Historic Urban Landscape</a:t>
            </a:r>
            <a:r>
              <a:rPr lang="en-US" sz="2000" dirty="0"/>
              <a:t>  (UNESCO)</a:t>
            </a:r>
          </a:p>
          <a:p>
            <a:endParaRPr lang="it-IT" sz="2000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934220FD-11F2-41E3-B4F3-6A71004DA831}"/>
              </a:ext>
            </a:extLst>
          </p:cNvPr>
          <p:cNvSpPr/>
          <p:nvPr/>
        </p:nvSpPr>
        <p:spPr>
          <a:xfrm>
            <a:off x="492369" y="4391130"/>
            <a:ext cx="345831" cy="2009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F6BFD0E-A6CE-4FCA-9777-7317E5874425}"/>
              </a:ext>
            </a:extLst>
          </p:cNvPr>
          <p:cNvSpPr/>
          <p:nvPr/>
        </p:nvSpPr>
        <p:spPr>
          <a:xfrm>
            <a:off x="492368" y="3931539"/>
            <a:ext cx="345831" cy="2009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4EEFBC9-E40B-4FB9-B518-9CAC7A2F2B4C}"/>
              </a:ext>
            </a:extLst>
          </p:cNvPr>
          <p:cNvSpPr/>
          <p:nvPr/>
        </p:nvSpPr>
        <p:spPr>
          <a:xfrm>
            <a:off x="544702" y="3299533"/>
            <a:ext cx="345831" cy="2009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CA3CF2-34DD-4587-A121-D299E0097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6187" y="863800"/>
            <a:ext cx="1432750" cy="10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16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F827E-733A-4E44-BF6C-2EF64FF11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7066" y="898032"/>
            <a:ext cx="7183055" cy="282586"/>
          </a:xfrm>
        </p:spPr>
        <p:txBody>
          <a:bodyPr>
            <a:normAutofit/>
          </a:bodyPr>
          <a:lstStyle/>
          <a:p>
            <a:pPr marL="0"/>
            <a:r>
              <a:rPr lang="en-US" sz="1100" dirty="0">
                <a:effectLst/>
                <a:hlinkClick r:id="rId2"/>
              </a:rPr>
              <a:t>https://ec.europa.eu/info/research-and-innovation/events/upcoming-events/horizon-europe-info-days/cluster-2_en</a:t>
            </a:r>
            <a:r>
              <a:rPr lang="en-US" sz="1100" dirty="0">
                <a:effectLst/>
              </a:rPr>
              <a:t> </a:t>
            </a:r>
            <a:endParaRPr lang="it-IT" sz="11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415BD6-C21A-4395-B727-3D6157C7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2" y="400351"/>
            <a:ext cx="3933825" cy="995363"/>
          </a:xfrm>
        </p:spPr>
        <p:txBody>
          <a:bodyPr anchor="ctr">
            <a:normAutofit/>
          </a:bodyPr>
          <a:lstStyle/>
          <a:p>
            <a:r>
              <a:rPr lang="en-US" u="none" strike="noStrike" dirty="0">
                <a:effectLst/>
                <a:hlinkClick r:id="rId2" tooltip="https://ec.europa.eu/info/research-and-innovation/events/upcoming-events/horizon-europe-info-days/cluster-2_en"/>
              </a:rPr>
              <a:t>Cluster 2 info day</a:t>
            </a:r>
            <a:r>
              <a:rPr lang="en-US" dirty="0">
                <a:effectLst/>
              </a:rPr>
              <a:t> </a:t>
            </a:r>
            <a:endParaRPr lang="it-IT" dirty="0"/>
          </a:p>
        </p:txBody>
      </p:sp>
      <p:pic>
        <p:nvPicPr>
          <p:cNvPr id="1028" name="Picture 4" descr="Potrebbe essere un'immagine raffigurante 6 persone e il seguente testo &quot;EUROPEAN UNION H #HorizonEU INFO DAYS CLUSTER 2 CULTURE, CREATIVITY &amp; INCLUSIVE SOCIETY 7 December 2021 wabaramm THE EU RESEARCH &amp; INNOVATION PROGRAMME 2021-2027 2021&quot;">
            <a:extLst>
              <a:ext uri="{FF2B5EF4-FFF2-40B4-BE49-F238E27FC236}">
                <a16:creationId xmlns:a16="http://schemas.microsoft.com/office/drawing/2014/main" id="{B9B6A326-8FB5-487C-936D-236D2414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21" y="1395714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9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5EFC6396-6B5B-4938-9C9D-81346227D3BA}"/>
              </a:ext>
            </a:extLst>
          </p:cNvPr>
          <p:cNvGrpSpPr/>
          <p:nvPr/>
        </p:nvGrpSpPr>
        <p:grpSpPr>
          <a:xfrm>
            <a:off x="1123651" y="910209"/>
            <a:ext cx="10121424" cy="5286944"/>
            <a:chOff x="1384908" y="1115483"/>
            <a:chExt cx="10121424" cy="528694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BCF6071-D56B-47EE-B572-EBB33CD37582}"/>
                </a:ext>
              </a:extLst>
            </p:cNvPr>
            <p:cNvSpPr/>
            <p:nvPr/>
          </p:nvSpPr>
          <p:spPr>
            <a:xfrm>
              <a:off x="1384908" y="1115483"/>
              <a:ext cx="9818374" cy="5286944"/>
            </a:xfrm>
            <a:custGeom>
              <a:avLst/>
              <a:gdLst/>
              <a:ahLst/>
              <a:cxnLst/>
              <a:rect l="l" t="t" r="r" b="b"/>
              <a:pathLst>
                <a:path w="8234680" h="4320540">
                  <a:moveTo>
                    <a:pt x="0" y="4320540"/>
                  </a:moveTo>
                  <a:lnTo>
                    <a:pt x="8234172" y="4320540"/>
                  </a:lnTo>
                  <a:lnTo>
                    <a:pt x="823417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25907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85D3E8C-5C1E-40DF-8061-5B01B5221827}"/>
                </a:ext>
              </a:extLst>
            </p:cNvPr>
            <p:cNvSpPr/>
            <p:nvPr/>
          </p:nvSpPr>
          <p:spPr>
            <a:xfrm>
              <a:off x="1523916" y="4987913"/>
              <a:ext cx="9548839" cy="1177208"/>
            </a:xfrm>
            <a:custGeom>
              <a:avLst/>
              <a:gdLst/>
              <a:ahLst/>
              <a:cxnLst/>
              <a:rect l="l" t="t" r="r" b="b"/>
              <a:pathLst>
                <a:path w="8008620" h="962025">
                  <a:moveTo>
                    <a:pt x="8008620" y="0"/>
                  </a:moveTo>
                  <a:lnTo>
                    <a:pt x="0" y="0"/>
                  </a:lnTo>
                  <a:lnTo>
                    <a:pt x="0" y="961643"/>
                  </a:lnTo>
                  <a:lnTo>
                    <a:pt x="8008620" y="961643"/>
                  </a:lnTo>
                  <a:lnTo>
                    <a:pt x="80086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56BFCA40-C222-4961-B190-1A0E88EDADAF}"/>
                </a:ext>
              </a:extLst>
            </p:cNvPr>
            <p:cNvSpPr txBox="1"/>
            <p:nvPr/>
          </p:nvSpPr>
          <p:spPr>
            <a:xfrm>
              <a:off x="1393387" y="5104467"/>
              <a:ext cx="9809893" cy="2510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FFFFFF"/>
                  </a:solidFill>
                  <a:cs typeface="Arial"/>
                </a:rPr>
                <a:t>Widening Participation and Strengthening the European </a:t>
              </a:r>
              <a:r>
                <a:rPr sz="1600" b="1" dirty="0">
                  <a:solidFill>
                    <a:srgbClr val="FFFFFF"/>
                  </a:solidFill>
                  <a:cs typeface="Arial"/>
                </a:rPr>
                <a:t>Research</a:t>
              </a:r>
              <a:r>
                <a:rPr sz="1600" b="1" spc="-185" dirty="0">
                  <a:solidFill>
                    <a:srgbClr val="FFFFFF"/>
                  </a:solidFill>
                  <a:cs typeface="Arial"/>
                </a:rPr>
                <a:t> </a:t>
              </a:r>
              <a:r>
                <a:rPr sz="1600" b="1" spc="-10" dirty="0">
                  <a:solidFill>
                    <a:srgbClr val="FFFFFF"/>
                  </a:solidFill>
                  <a:cs typeface="Arial"/>
                </a:rPr>
                <a:t>Area</a:t>
              </a:r>
              <a:endParaRPr sz="1600" dirty="0">
                <a:cs typeface="Arial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370C55C0-84E3-4B23-A8F3-68B28D7A1EC9}"/>
                </a:ext>
              </a:extLst>
            </p:cNvPr>
            <p:cNvSpPr txBox="1"/>
            <p:nvPr/>
          </p:nvSpPr>
          <p:spPr>
            <a:xfrm>
              <a:off x="6322867" y="5580946"/>
              <a:ext cx="4576053" cy="259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43180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4785">
                <a:lnSpc>
                  <a:spcPct val="100000"/>
                </a:lnSpc>
                <a:spcBef>
                  <a:spcPts val="340"/>
                </a:spcBef>
              </a:pPr>
              <a:r>
                <a:rPr sz="1400" b="1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Reforming and Enhancing the </a:t>
              </a:r>
              <a:r>
                <a:rPr sz="1400" b="1" spc="-5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European R&amp;I</a:t>
              </a:r>
              <a:r>
                <a:rPr sz="1400" b="1" spc="-75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 </a:t>
              </a:r>
              <a:r>
                <a:rPr sz="1400" b="1" spc="-5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system</a:t>
              </a:r>
              <a:endParaRPr sz="1400" dirty="0">
                <a:solidFill>
                  <a:schemeClr val="bg1">
                    <a:lumMod val="65000"/>
                  </a:schemeClr>
                </a:solidFill>
                <a:cs typeface="Arial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CF1CFA8F-EB09-43B8-AA83-D5FAB8F20884}"/>
                </a:ext>
              </a:extLst>
            </p:cNvPr>
            <p:cNvSpPr txBox="1"/>
            <p:nvPr/>
          </p:nvSpPr>
          <p:spPr>
            <a:xfrm>
              <a:off x="1660199" y="5592136"/>
              <a:ext cx="4524569" cy="258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42545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>
                <a:lnSpc>
                  <a:spcPct val="100000"/>
                </a:lnSpc>
                <a:spcBef>
                  <a:spcPts val="335"/>
                </a:spcBef>
              </a:pPr>
              <a:r>
                <a:rPr sz="1400" b="1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Widening participation and spreading</a:t>
              </a:r>
              <a:r>
                <a:rPr sz="1400" b="1" spc="-114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 </a:t>
              </a:r>
              <a:r>
                <a:rPr sz="1400" b="1" dirty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excellence</a:t>
              </a:r>
              <a:endParaRPr sz="1400" dirty="0">
                <a:solidFill>
                  <a:schemeClr val="bg1">
                    <a:lumMod val="65000"/>
                  </a:schemeClr>
                </a:solidFill>
                <a:cs typeface="Arial"/>
              </a:endParaRPr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811B1E2D-C9D3-473D-AEEF-19ACA7E3C3DD}"/>
                </a:ext>
              </a:extLst>
            </p:cNvPr>
            <p:cNvGrpSpPr/>
            <p:nvPr/>
          </p:nvGrpSpPr>
          <p:grpSpPr>
            <a:xfrm>
              <a:off x="3920866" y="1304767"/>
              <a:ext cx="4350268" cy="3545609"/>
              <a:chOff x="3617391" y="1305640"/>
              <a:chExt cx="4543437" cy="3658243"/>
            </a:xfrm>
          </p:grpSpPr>
          <p:sp>
            <p:nvSpPr>
              <p:cNvPr id="35" name="object 22">
                <a:extLst>
                  <a:ext uri="{FF2B5EF4-FFF2-40B4-BE49-F238E27FC236}">
                    <a16:creationId xmlns:a16="http://schemas.microsoft.com/office/drawing/2014/main" id="{5D1D4195-9A99-4102-9D9D-554851DF2CAA}"/>
                  </a:ext>
                </a:extLst>
              </p:cNvPr>
              <p:cNvSpPr/>
              <p:nvPr/>
            </p:nvSpPr>
            <p:spPr>
              <a:xfrm>
                <a:off x="4325054" y="1305640"/>
                <a:ext cx="3548850" cy="3658243"/>
              </a:xfrm>
              <a:custGeom>
                <a:avLst/>
                <a:gdLst/>
                <a:ahLst/>
                <a:cxnLst/>
                <a:rect l="l" t="t" r="r" b="b"/>
                <a:pathLst>
                  <a:path w="2849879" h="2897504">
                    <a:moveTo>
                      <a:pt x="2849879" y="0"/>
                    </a:moveTo>
                    <a:lnTo>
                      <a:pt x="0" y="0"/>
                    </a:lnTo>
                    <a:lnTo>
                      <a:pt x="0" y="2897123"/>
                    </a:lnTo>
                    <a:lnTo>
                      <a:pt x="2849879" y="2897123"/>
                    </a:lnTo>
                    <a:lnTo>
                      <a:pt x="2849879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" name="object 23">
                <a:extLst>
                  <a:ext uri="{FF2B5EF4-FFF2-40B4-BE49-F238E27FC236}">
                    <a16:creationId xmlns:a16="http://schemas.microsoft.com/office/drawing/2014/main" id="{7B8F03CC-D56A-4698-BDD2-1490F159702F}"/>
                  </a:ext>
                </a:extLst>
              </p:cNvPr>
              <p:cNvSpPr txBox="1"/>
              <p:nvPr/>
            </p:nvSpPr>
            <p:spPr>
              <a:xfrm>
                <a:off x="5018413" y="1402886"/>
                <a:ext cx="3142415" cy="77602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600" b="1" dirty="0">
                    <a:solidFill>
                      <a:srgbClr val="FFFFFF"/>
                    </a:solidFill>
                    <a:cs typeface="Arial"/>
                  </a:rPr>
                  <a:t>Pillar</a:t>
                </a:r>
                <a:r>
                  <a:rPr sz="1600" b="1" spc="-35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b="1" dirty="0">
                    <a:solidFill>
                      <a:srgbClr val="FFFFFF"/>
                    </a:solidFill>
                    <a:cs typeface="Arial"/>
                  </a:rPr>
                  <a:t>2</a:t>
                </a:r>
                <a:endParaRPr sz="1600" dirty="0">
                  <a:cs typeface="Arial"/>
                </a:endParaRPr>
              </a:p>
              <a:p>
                <a:pPr marL="12700" marR="5080">
                  <a:lnSpc>
                    <a:spcPct val="100000"/>
                  </a:lnSpc>
                  <a:spcBef>
                    <a:spcPts val="10"/>
                  </a:spcBef>
                </a:pPr>
                <a:r>
                  <a:rPr sz="1600" spc="-5" dirty="0">
                    <a:solidFill>
                      <a:srgbClr val="FFFFFF"/>
                    </a:solidFill>
                    <a:cs typeface="Arial"/>
                  </a:rPr>
                  <a:t>Global Challenges </a:t>
                </a:r>
                <a:r>
                  <a:rPr sz="1600" dirty="0">
                    <a:solidFill>
                      <a:srgbClr val="FFFFFF"/>
                    </a:solidFill>
                    <a:cs typeface="Arial"/>
                  </a:rPr>
                  <a:t>and</a:t>
                </a:r>
                <a:r>
                  <a:rPr lang="it-IT" sz="1600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dirty="0">
                    <a:solidFill>
                      <a:srgbClr val="FFFFFF"/>
                    </a:solidFill>
                    <a:cs typeface="Arial"/>
                  </a:rPr>
                  <a:t> European Industrial</a:t>
                </a:r>
                <a:r>
                  <a:rPr lang="it-IT" sz="1600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spc="-5" dirty="0">
                    <a:solidFill>
                      <a:srgbClr val="FFFFFF"/>
                    </a:solidFill>
                    <a:cs typeface="Arial"/>
                  </a:rPr>
                  <a:t>Competitiveness</a:t>
                </a:r>
                <a:endParaRPr sz="1600" dirty="0">
                  <a:cs typeface="Arial"/>
                </a:endParaRPr>
              </a:p>
            </p:txBody>
          </p:sp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4C9892BC-9978-4C67-9483-BA0959BDD5A3}"/>
                  </a:ext>
                </a:extLst>
              </p:cNvPr>
              <p:cNvSpPr txBox="1"/>
              <p:nvPr/>
            </p:nvSpPr>
            <p:spPr>
              <a:xfrm>
                <a:off x="4554685" y="4534324"/>
                <a:ext cx="3150475" cy="25904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wrap="square" lIns="0" tIns="4318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0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1400" b="1" dirty="0">
                    <a:solidFill>
                      <a:srgbClr val="0D4193"/>
                    </a:solidFill>
                    <a:cs typeface="Arial"/>
                  </a:rPr>
                  <a:t>Joint </a:t>
                </a:r>
                <a:r>
                  <a:rPr sz="1400" b="1" spc="-5" dirty="0">
                    <a:solidFill>
                      <a:srgbClr val="0D4193"/>
                    </a:solidFill>
                    <a:cs typeface="Arial"/>
                  </a:rPr>
                  <a:t>Research</a:t>
                </a:r>
                <a:r>
                  <a:rPr sz="1400" b="1" spc="-35" dirty="0">
                    <a:solidFill>
                      <a:srgbClr val="0D4193"/>
                    </a:solidFill>
                    <a:cs typeface="Arial"/>
                  </a:rPr>
                  <a:t> </a:t>
                </a:r>
                <a:r>
                  <a:rPr sz="1400" b="1" spc="-5" dirty="0">
                    <a:solidFill>
                      <a:srgbClr val="0D4193"/>
                    </a:solidFill>
                    <a:cs typeface="Arial"/>
                  </a:rPr>
                  <a:t>Centre</a:t>
                </a:r>
                <a:endParaRPr sz="1400" dirty="0">
                  <a:cs typeface="Arial"/>
                </a:endParaRPr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94236D5B-6251-4958-BFE0-470554B69AA2}"/>
                  </a:ext>
                </a:extLst>
              </p:cNvPr>
              <p:cNvSpPr txBox="1"/>
              <p:nvPr/>
            </p:nvSpPr>
            <p:spPr>
              <a:xfrm>
                <a:off x="3617391" y="3386806"/>
                <a:ext cx="215444" cy="73998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>
                  <a:lnSpc>
                    <a:spcPct val="100000"/>
                  </a:lnSpc>
                </a:pPr>
                <a:r>
                  <a:rPr sz="1400" b="1" spc="-10" dirty="0">
                    <a:solidFill>
                      <a:srgbClr val="0D4193"/>
                    </a:solidFill>
                    <a:cs typeface="Arial"/>
                  </a:rPr>
                  <a:t>C</a:t>
                </a:r>
                <a:r>
                  <a:rPr sz="1400" b="1" dirty="0">
                    <a:solidFill>
                      <a:srgbClr val="0D4193"/>
                    </a:solidFill>
                    <a:cs typeface="Arial"/>
                  </a:rPr>
                  <a:t>lu</a:t>
                </a:r>
                <a:r>
                  <a:rPr sz="1400" b="1" spc="-5" dirty="0">
                    <a:solidFill>
                      <a:srgbClr val="0D4193"/>
                    </a:solidFill>
                    <a:cs typeface="Arial"/>
                  </a:rPr>
                  <a:t>s</a:t>
                </a:r>
                <a:r>
                  <a:rPr sz="1400" b="1" dirty="0">
                    <a:solidFill>
                      <a:srgbClr val="0D4193"/>
                    </a:solidFill>
                    <a:cs typeface="Arial"/>
                  </a:rPr>
                  <a:t>ters</a:t>
                </a:r>
                <a:endParaRPr sz="1400" dirty="0">
                  <a:cs typeface="Arial"/>
                </a:endParaRPr>
              </a:p>
            </p:txBody>
          </p:sp>
          <p:sp>
            <p:nvSpPr>
              <p:cNvPr id="39" name="object 30">
                <a:extLst>
                  <a:ext uri="{FF2B5EF4-FFF2-40B4-BE49-F238E27FC236}">
                    <a16:creationId xmlns:a16="http://schemas.microsoft.com/office/drawing/2014/main" id="{8AB0108A-AAAB-4361-A262-93C0CC50CBBD}"/>
                  </a:ext>
                </a:extLst>
              </p:cNvPr>
              <p:cNvSpPr/>
              <p:nvPr/>
            </p:nvSpPr>
            <p:spPr>
              <a:xfrm>
                <a:off x="4433383" y="1461495"/>
                <a:ext cx="552254" cy="55992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D9FBC9-E8B7-4457-AF3A-EFB9B236C80B}"/>
                </a:ext>
              </a:extLst>
            </p:cNvPr>
            <p:cNvGrpSpPr/>
            <p:nvPr/>
          </p:nvGrpSpPr>
          <p:grpSpPr>
            <a:xfrm>
              <a:off x="1523917" y="1301037"/>
              <a:ext cx="2913410" cy="3515305"/>
              <a:chOff x="1114009" y="1301792"/>
              <a:chExt cx="3042775" cy="3626976"/>
            </a:xfrm>
          </p:grpSpPr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id="{E1F6D5C0-C050-4427-AE84-F549E0B661CF}"/>
                  </a:ext>
                </a:extLst>
              </p:cNvPr>
              <p:cNvSpPr/>
              <p:nvPr/>
            </p:nvSpPr>
            <p:spPr>
              <a:xfrm>
                <a:off x="1114009" y="1301792"/>
                <a:ext cx="3042775" cy="3626976"/>
              </a:xfrm>
              <a:custGeom>
                <a:avLst/>
                <a:gdLst/>
                <a:ahLst/>
                <a:cxnLst/>
                <a:rect l="l" t="t" r="r" b="b"/>
                <a:pathLst>
                  <a:path w="2443480" h="2872740">
                    <a:moveTo>
                      <a:pt x="2442972" y="0"/>
                    </a:moveTo>
                    <a:lnTo>
                      <a:pt x="0" y="0"/>
                    </a:lnTo>
                    <a:lnTo>
                      <a:pt x="0" y="2872740"/>
                    </a:lnTo>
                    <a:lnTo>
                      <a:pt x="2442972" y="2872740"/>
                    </a:lnTo>
                    <a:lnTo>
                      <a:pt x="24429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7113337B-7F89-48A5-BDC2-9E2967091966}"/>
                  </a:ext>
                </a:extLst>
              </p:cNvPr>
              <p:cNvSpPr txBox="1"/>
              <p:nvPr/>
            </p:nvSpPr>
            <p:spPr>
              <a:xfrm>
                <a:off x="2088836" y="1436160"/>
                <a:ext cx="1858759" cy="52197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600" b="1" dirty="0">
                    <a:solidFill>
                      <a:srgbClr val="FFFFFF"/>
                    </a:solidFill>
                    <a:cs typeface="Arial"/>
                  </a:rPr>
                  <a:t>Pillar</a:t>
                </a:r>
                <a:r>
                  <a:rPr sz="1600" b="1" spc="-40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b="1" dirty="0">
                    <a:solidFill>
                      <a:srgbClr val="FFFFFF"/>
                    </a:solidFill>
                    <a:cs typeface="Arial"/>
                  </a:rPr>
                  <a:t>1</a:t>
                </a:r>
                <a:endParaRPr sz="1600" dirty="0"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"/>
                  </a:spcBef>
                </a:pPr>
                <a:r>
                  <a:rPr sz="1600" spc="-5" dirty="0">
                    <a:solidFill>
                      <a:srgbClr val="FFFFFF"/>
                    </a:solidFill>
                    <a:cs typeface="Arial"/>
                  </a:rPr>
                  <a:t>Excellent</a:t>
                </a:r>
                <a:r>
                  <a:rPr sz="1600" spc="-25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spc="-5" dirty="0">
                    <a:solidFill>
                      <a:srgbClr val="FFFFFF"/>
                    </a:solidFill>
                    <a:cs typeface="Arial"/>
                  </a:rPr>
                  <a:t>Science</a:t>
                </a:r>
                <a:endParaRPr sz="1600" dirty="0">
                  <a:cs typeface="Arial"/>
                </a:endParaRPr>
              </a:p>
            </p:txBody>
          </p:sp>
          <p:grpSp>
            <p:nvGrpSpPr>
              <p:cNvPr id="27" name="object 11">
                <a:extLst>
                  <a:ext uri="{FF2B5EF4-FFF2-40B4-BE49-F238E27FC236}">
                    <a16:creationId xmlns:a16="http://schemas.microsoft.com/office/drawing/2014/main" id="{A61B7524-D8E5-4DC4-B418-5498EF954A0A}"/>
                  </a:ext>
                </a:extLst>
              </p:cNvPr>
              <p:cNvGrpSpPr/>
              <p:nvPr/>
            </p:nvGrpSpPr>
            <p:grpSpPr>
              <a:xfrm>
                <a:off x="1246421" y="2426858"/>
                <a:ext cx="2766924" cy="395958"/>
                <a:chOff x="763176" y="2384625"/>
                <a:chExt cx="2221959" cy="313618"/>
              </a:xfrm>
            </p:grpSpPr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23DD5119-5C26-40B8-AEAE-4529B27CC45C}"/>
                    </a:ext>
                  </a:extLst>
                </p:cNvPr>
                <p:cNvSpPr/>
                <p:nvPr/>
              </p:nvSpPr>
              <p:spPr>
                <a:xfrm>
                  <a:off x="763176" y="2384625"/>
                  <a:ext cx="2181225" cy="260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25" h="260985">
                      <a:moveTo>
                        <a:pt x="2180843" y="0"/>
                      </a:moveTo>
                      <a:lnTo>
                        <a:pt x="0" y="0"/>
                      </a:lnTo>
                      <a:lnTo>
                        <a:pt x="0" y="260603"/>
                      </a:lnTo>
                      <a:lnTo>
                        <a:pt x="2180843" y="260603"/>
                      </a:lnTo>
                      <a:lnTo>
                        <a:pt x="21808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0" tIns="0" rIns="0" bIns="0" rtlCol="0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34" name="object 13">
                  <a:extLst>
                    <a:ext uri="{FF2B5EF4-FFF2-40B4-BE49-F238E27FC236}">
                      <a16:creationId xmlns:a16="http://schemas.microsoft.com/office/drawing/2014/main" id="{690EAA3C-A5C0-4FBE-9638-0F0BD7D4770C}"/>
                    </a:ext>
                  </a:extLst>
                </p:cNvPr>
                <p:cNvSpPr/>
                <p:nvPr/>
              </p:nvSpPr>
              <p:spPr>
                <a:xfrm>
                  <a:off x="803910" y="2437258"/>
                  <a:ext cx="2181225" cy="260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25" h="260985">
                      <a:moveTo>
                        <a:pt x="0" y="260603"/>
                      </a:moveTo>
                      <a:lnTo>
                        <a:pt x="2180843" y="260603"/>
                      </a:lnTo>
                      <a:lnTo>
                        <a:pt x="2180843" y="0"/>
                      </a:lnTo>
                      <a:lnTo>
                        <a:pt x="0" y="0"/>
                      </a:lnTo>
                      <a:lnTo>
                        <a:pt x="0" y="260603"/>
                      </a:lnTo>
                      <a:close/>
                    </a:path>
                  </a:pathLst>
                </a:custGeom>
                <a:ln w="25908">
                  <a:noFill/>
                </a:ln>
              </p:spPr>
              <p:txBody>
                <a:bodyPr wrap="square" lIns="0" tIns="0" rIns="0" bIns="0" rtlCol="0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</p:grpSp>
          <p:sp>
            <p:nvSpPr>
              <p:cNvPr id="28" name="object 14">
                <a:extLst>
                  <a:ext uri="{FF2B5EF4-FFF2-40B4-BE49-F238E27FC236}">
                    <a16:creationId xmlns:a16="http://schemas.microsoft.com/office/drawing/2014/main" id="{306E17D0-A06A-47A8-A235-1EE4EF6F5BA5}"/>
                  </a:ext>
                </a:extLst>
              </p:cNvPr>
              <p:cNvSpPr txBox="1"/>
              <p:nvPr/>
            </p:nvSpPr>
            <p:spPr>
              <a:xfrm>
                <a:off x="1297145" y="2437627"/>
                <a:ext cx="2716199" cy="264628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4064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6845">
                  <a:lnSpc>
                    <a:spcPct val="100000"/>
                  </a:lnSpc>
                  <a:spcBef>
                    <a:spcPts val="320"/>
                  </a:spcBef>
                </a:pPr>
                <a:r>
                  <a:rPr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European </a:t>
                </a:r>
                <a:r>
                  <a:rPr sz="1400" b="1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Research</a:t>
                </a:r>
                <a:r>
                  <a:rPr sz="1400" b="1" spc="-1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 </a:t>
                </a:r>
                <a:r>
                  <a:rPr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Council</a:t>
                </a:r>
                <a:endParaRPr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29" name="object 15">
                <a:extLst>
                  <a:ext uri="{FF2B5EF4-FFF2-40B4-BE49-F238E27FC236}">
                    <a16:creationId xmlns:a16="http://schemas.microsoft.com/office/drawing/2014/main" id="{CA4F2F7B-0D2B-4B6A-BAE7-787EF608CE85}"/>
                  </a:ext>
                </a:extLst>
              </p:cNvPr>
              <p:cNvSpPr txBox="1"/>
              <p:nvPr/>
            </p:nvSpPr>
            <p:spPr>
              <a:xfrm>
                <a:off x="1246421" y="3141395"/>
                <a:ext cx="2701175" cy="488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0" tIns="42544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7800" marR="267970">
                  <a:lnSpc>
                    <a:spcPct val="100000"/>
                  </a:lnSpc>
                  <a:spcBef>
                    <a:spcPts val="334"/>
                  </a:spcBef>
                </a:pPr>
                <a:r>
                  <a:rPr sz="1400" b="1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Marie </a:t>
                </a:r>
                <a:r>
                  <a:rPr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Skłodowska-Curie  </a:t>
                </a:r>
                <a:r>
                  <a:rPr sz="1400" b="1" spc="-10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Actions</a:t>
                </a:r>
                <a:endParaRPr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30" name="object 28">
                <a:extLst>
                  <a:ext uri="{FF2B5EF4-FFF2-40B4-BE49-F238E27FC236}">
                    <a16:creationId xmlns:a16="http://schemas.microsoft.com/office/drawing/2014/main" id="{174E1DC8-AA6C-4A75-9D4E-24F1F94DDC6F}"/>
                  </a:ext>
                </a:extLst>
              </p:cNvPr>
              <p:cNvSpPr/>
              <p:nvPr/>
            </p:nvSpPr>
            <p:spPr>
              <a:xfrm>
                <a:off x="1324663" y="1461495"/>
                <a:ext cx="540868" cy="546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C9D204A-0D47-4D3F-ADF4-718BFA182A12}"/>
                  </a:ext>
                </a:extLst>
              </p:cNvPr>
              <p:cNvSpPr/>
              <p:nvPr/>
            </p:nvSpPr>
            <p:spPr>
              <a:xfrm>
                <a:off x="1231397" y="3911207"/>
                <a:ext cx="2716199" cy="329506"/>
              </a:xfrm>
              <a:custGeom>
                <a:avLst/>
                <a:gdLst/>
                <a:ahLst/>
                <a:cxnLst/>
                <a:rect l="l" t="t" r="r" b="b"/>
                <a:pathLst>
                  <a:path w="2181225" h="260985">
                    <a:moveTo>
                      <a:pt x="2180843" y="0"/>
                    </a:moveTo>
                    <a:lnTo>
                      <a:pt x="0" y="0"/>
                    </a:lnTo>
                    <a:lnTo>
                      <a:pt x="0" y="260603"/>
                    </a:lnTo>
                    <a:lnTo>
                      <a:pt x="2180843" y="260603"/>
                    </a:lnTo>
                    <a:lnTo>
                      <a:pt x="21808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2" name="object 14">
                <a:extLst>
                  <a:ext uri="{FF2B5EF4-FFF2-40B4-BE49-F238E27FC236}">
                    <a16:creationId xmlns:a16="http://schemas.microsoft.com/office/drawing/2014/main" id="{BE63828E-D086-4915-92EC-29C36F0385F0}"/>
                  </a:ext>
                </a:extLst>
              </p:cNvPr>
              <p:cNvSpPr txBox="1"/>
              <p:nvPr/>
            </p:nvSpPr>
            <p:spPr>
              <a:xfrm>
                <a:off x="1277296" y="3933821"/>
                <a:ext cx="2716199" cy="264628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4064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6845">
                  <a:lnSpc>
                    <a:spcPct val="100000"/>
                  </a:lnSpc>
                  <a:spcBef>
                    <a:spcPts val="320"/>
                  </a:spcBef>
                </a:pPr>
                <a:r>
                  <a:rPr lang="it-IT" sz="1400" b="1" spc="-5" dirty="0" err="1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Research</a:t>
                </a:r>
                <a:r>
                  <a:rPr lang="it-IT"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 </a:t>
                </a:r>
                <a:r>
                  <a:rPr lang="it-IT" sz="1400" b="1" spc="-5" dirty="0" err="1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Infrastructures</a:t>
                </a:r>
                <a:endParaRPr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827F4A1-1889-4934-9AFB-68E0271D7F93}"/>
                </a:ext>
              </a:extLst>
            </p:cNvPr>
            <p:cNvGrpSpPr/>
            <p:nvPr/>
          </p:nvGrpSpPr>
          <p:grpSpPr>
            <a:xfrm>
              <a:off x="8134510" y="1304767"/>
              <a:ext cx="3371822" cy="3545609"/>
              <a:chOff x="8018135" y="1305640"/>
              <a:chExt cx="3521542" cy="365824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19FE2CDD-C078-4189-AB5A-D7EC0282D6E4}"/>
                  </a:ext>
                </a:extLst>
              </p:cNvPr>
              <p:cNvSpPr/>
              <p:nvPr/>
            </p:nvSpPr>
            <p:spPr>
              <a:xfrm>
                <a:off x="8018135" y="1305640"/>
                <a:ext cx="3059381" cy="3658243"/>
              </a:xfrm>
              <a:custGeom>
                <a:avLst/>
                <a:gdLst/>
                <a:ahLst/>
                <a:cxnLst/>
                <a:rect l="l" t="t" r="r" b="b"/>
                <a:pathLst>
                  <a:path w="2456815" h="2897504">
                    <a:moveTo>
                      <a:pt x="2456688" y="0"/>
                    </a:moveTo>
                    <a:lnTo>
                      <a:pt x="0" y="0"/>
                    </a:lnTo>
                    <a:lnTo>
                      <a:pt x="0" y="2897123"/>
                    </a:lnTo>
                    <a:lnTo>
                      <a:pt x="2456688" y="2897123"/>
                    </a:lnTo>
                    <a:lnTo>
                      <a:pt x="245668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1A3904A0-A672-489C-89D8-AFA83DFE4D4F}"/>
                  </a:ext>
                </a:extLst>
              </p:cNvPr>
              <p:cNvSpPr txBox="1"/>
              <p:nvPr/>
            </p:nvSpPr>
            <p:spPr>
              <a:xfrm>
                <a:off x="9050212" y="1455082"/>
                <a:ext cx="1855082" cy="50590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600" b="1" dirty="0">
                    <a:solidFill>
                      <a:srgbClr val="FFFFFF"/>
                    </a:solidFill>
                    <a:cs typeface="Arial"/>
                  </a:rPr>
                  <a:t>Pillar</a:t>
                </a:r>
                <a:r>
                  <a:rPr sz="1600" b="1" spc="-40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b="1" dirty="0">
                    <a:solidFill>
                      <a:srgbClr val="FFFFFF"/>
                    </a:solidFill>
                    <a:cs typeface="Arial"/>
                  </a:rPr>
                  <a:t>3</a:t>
                </a:r>
                <a:endParaRPr sz="1600" dirty="0"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"/>
                  </a:spcBef>
                </a:pPr>
                <a:r>
                  <a:rPr sz="1600" spc="-5" dirty="0">
                    <a:solidFill>
                      <a:srgbClr val="FFFFFF"/>
                    </a:solidFill>
                    <a:cs typeface="Arial"/>
                  </a:rPr>
                  <a:t>Innovative</a:t>
                </a:r>
                <a:r>
                  <a:rPr sz="1600" spc="-45" dirty="0">
                    <a:solidFill>
                      <a:srgbClr val="FFFFFF"/>
                    </a:solidFill>
                    <a:cs typeface="Arial"/>
                  </a:rPr>
                  <a:t> </a:t>
                </a:r>
                <a:r>
                  <a:rPr sz="1600" dirty="0">
                    <a:solidFill>
                      <a:srgbClr val="FFFFFF"/>
                    </a:solidFill>
                    <a:cs typeface="Arial"/>
                  </a:rPr>
                  <a:t>Europe</a:t>
                </a:r>
                <a:endParaRPr sz="1600" dirty="0">
                  <a:cs typeface="Arial"/>
                </a:endParaRPr>
              </a:p>
            </p:txBody>
          </p:sp>
          <p:sp>
            <p:nvSpPr>
              <p:cNvPr id="18" name="object 29">
                <a:extLst>
                  <a:ext uri="{FF2B5EF4-FFF2-40B4-BE49-F238E27FC236}">
                    <a16:creationId xmlns:a16="http://schemas.microsoft.com/office/drawing/2014/main" id="{8F9D2795-109B-44B1-9B05-1C95C746F9AF}"/>
                  </a:ext>
                </a:extLst>
              </p:cNvPr>
              <p:cNvSpPr/>
              <p:nvPr/>
            </p:nvSpPr>
            <p:spPr>
              <a:xfrm>
                <a:off x="8219300" y="1461495"/>
                <a:ext cx="550355" cy="55799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id="{6EFD7D0F-BB8C-4E42-85DB-E1BF0C4BD987}"/>
                  </a:ext>
                </a:extLst>
              </p:cNvPr>
              <p:cNvSpPr/>
              <p:nvPr/>
            </p:nvSpPr>
            <p:spPr>
              <a:xfrm>
                <a:off x="8141491" y="3080786"/>
                <a:ext cx="2751782" cy="329506"/>
              </a:xfrm>
              <a:custGeom>
                <a:avLst/>
                <a:gdLst/>
                <a:ahLst/>
                <a:cxnLst/>
                <a:rect l="l" t="t" r="r" b="b"/>
                <a:pathLst>
                  <a:path w="2181225" h="260985">
                    <a:moveTo>
                      <a:pt x="2180843" y="0"/>
                    </a:moveTo>
                    <a:lnTo>
                      <a:pt x="0" y="0"/>
                    </a:lnTo>
                    <a:lnTo>
                      <a:pt x="0" y="260603"/>
                    </a:lnTo>
                    <a:lnTo>
                      <a:pt x="2180843" y="260603"/>
                    </a:lnTo>
                    <a:lnTo>
                      <a:pt x="21808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5A1710C-4DB6-44A8-94A4-B98DFEA0024A}"/>
                  </a:ext>
                </a:extLst>
              </p:cNvPr>
              <p:cNvSpPr txBox="1"/>
              <p:nvPr/>
            </p:nvSpPr>
            <p:spPr>
              <a:xfrm>
                <a:off x="8069960" y="3080786"/>
                <a:ext cx="3469717" cy="317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14375" marR="407670" indent="-620713">
                  <a:lnSpc>
                    <a:spcPct val="100000"/>
                  </a:lnSpc>
                  <a:spcBef>
                    <a:spcPts val="335"/>
                  </a:spcBef>
                </a:pPr>
                <a:r>
                  <a:rPr lang="it-IT" sz="1400" b="1" spc="-5" dirty="0" err="1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European</a:t>
                </a:r>
                <a:r>
                  <a:rPr lang="it-IT" sz="1400" b="1" spc="-5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 </a:t>
                </a:r>
                <a:r>
                  <a:rPr lang="it-IT" sz="1400" b="1" dirty="0" err="1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innovation</a:t>
                </a:r>
                <a:r>
                  <a:rPr lang="it-IT" sz="1400" b="1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  </a:t>
                </a:r>
                <a:r>
                  <a:rPr lang="it-IT" sz="1400" b="1" spc="-5" dirty="0" err="1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ecosystems</a:t>
                </a:r>
                <a:endParaRPr lang="it-IT"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A4EB9BC6-42D8-4C0E-9B31-77EB063B157E}"/>
                  </a:ext>
                </a:extLst>
              </p:cNvPr>
              <p:cNvSpPr/>
              <p:nvPr/>
            </p:nvSpPr>
            <p:spPr>
              <a:xfrm>
                <a:off x="8141491" y="3707570"/>
                <a:ext cx="2716199" cy="674851"/>
              </a:xfrm>
              <a:custGeom>
                <a:avLst/>
                <a:gdLst/>
                <a:ahLst/>
                <a:cxnLst/>
                <a:rect l="l" t="t" r="r" b="b"/>
                <a:pathLst>
                  <a:path w="2181225" h="260985">
                    <a:moveTo>
                      <a:pt x="2180843" y="0"/>
                    </a:moveTo>
                    <a:lnTo>
                      <a:pt x="0" y="0"/>
                    </a:lnTo>
                    <a:lnTo>
                      <a:pt x="0" y="260603"/>
                    </a:lnTo>
                    <a:lnTo>
                      <a:pt x="2180843" y="260603"/>
                    </a:lnTo>
                    <a:lnTo>
                      <a:pt x="21808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12FCBCE-8ADD-47B9-9334-8F1D6597FBED}"/>
                  </a:ext>
                </a:extLst>
              </p:cNvPr>
              <p:cNvSpPr txBox="1"/>
              <p:nvPr/>
            </p:nvSpPr>
            <p:spPr>
              <a:xfrm>
                <a:off x="8042174" y="3778238"/>
                <a:ext cx="3497503" cy="539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3663" marR="398780">
                  <a:lnSpc>
                    <a:spcPct val="100000"/>
                  </a:lnSpc>
                  <a:spcBef>
                    <a:spcPts val="335"/>
                  </a:spcBef>
                  <a:tabLst>
                    <a:tab pos="93663" algn="l"/>
                  </a:tabLst>
                </a:pPr>
                <a:r>
                  <a:rPr lang="en-US"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European </a:t>
                </a:r>
                <a:r>
                  <a:rPr lang="en-US" sz="1400" b="1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Institute</a:t>
                </a:r>
                <a:r>
                  <a:rPr lang="en-US" sz="1400" b="1" spc="-90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 </a:t>
                </a:r>
                <a:r>
                  <a:rPr lang="en-US" sz="1400" b="1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of  </a:t>
                </a:r>
                <a:r>
                  <a:rPr lang="en-US"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Innovation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  <a:p>
                <a:pPr marL="93663">
                  <a:lnSpc>
                    <a:spcPct val="100000"/>
                  </a:lnSpc>
                  <a:tabLst>
                    <a:tab pos="93663" algn="l"/>
                  </a:tabLst>
                </a:pPr>
                <a:r>
                  <a:rPr lang="en-US"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and Technology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23" name="object 12">
                <a:extLst>
                  <a:ext uri="{FF2B5EF4-FFF2-40B4-BE49-F238E27FC236}">
                    <a16:creationId xmlns:a16="http://schemas.microsoft.com/office/drawing/2014/main" id="{346F2715-98B0-4EAA-A9D0-8F8A84080CBB}"/>
                  </a:ext>
                </a:extLst>
              </p:cNvPr>
              <p:cNvSpPr/>
              <p:nvPr/>
            </p:nvSpPr>
            <p:spPr>
              <a:xfrm>
                <a:off x="8141490" y="2402377"/>
                <a:ext cx="2716199" cy="329506"/>
              </a:xfrm>
              <a:custGeom>
                <a:avLst/>
                <a:gdLst/>
                <a:ahLst/>
                <a:cxnLst/>
                <a:rect l="l" t="t" r="r" b="b"/>
                <a:pathLst>
                  <a:path w="2181225" h="260985">
                    <a:moveTo>
                      <a:pt x="2180843" y="0"/>
                    </a:moveTo>
                    <a:lnTo>
                      <a:pt x="0" y="0"/>
                    </a:lnTo>
                    <a:lnTo>
                      <a:pt x="0" y="260603"/>
                    </a:lnTo>
                    <a:lnTo>
                      <a:pt x="2180843" y="260603"/>
                    </a:lnTo>
                    <a:lnTo>
                      <a:pt x="21808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0" tIns="0" rIns="0" bIns="0" rtlCol="0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133EE44D-54D3-4A4E-874C-6B546F42F60E}"/>
                  </a:ext>
                </a:extLst>
              </p:cNvPr>
              <p:cNvSpPr txBox="1"/>
              <p:nvPr/>
            </p:nvSpPr>
            <p:spPr>
              <a:xfrm>
                <a:off x="8103536" y="2417739"/>
                <a:ext cx="2716199" cy="264628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4064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6845">
                  <a:lnSpc>
                    <a:spcPct val="100000"/>
                  </a:lnSpc>
                  <a:spcBef>
                    <a:spcPts val="320"/>
                  </a:spcBef>
                </a:pPr>
                <a:r>
                  <a:rPr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European </a:t>
                </a:r>
                <a:r>
                  <a:rPr lang="it-IT" sz="1400" b="1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Innovation</a:t>
                </a:r>
                <a:r>
                  <a:rPr sz="1400" b="1" spc="-1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 </a:t>
                </a:r>
                <a:r>
                  <a:rPr sz="1400" b="1" spc="-5" dirty="0">
                    <a:solidFill>
                      <a:schemeClr val="bg1">
                        <a:lumMod val="65000"/>
                      </a:schemeClr>
                    </a:solidFill>
                    <a:cs typeface="Arial"/>
                  </a:rPr>
                  <a:t>Council</a:t>
                </a:r>
                <a:endParaRPr sz="1400" dirty="0">
                  <a:solidFill>
                    <a:schemeClr val="bg1">
                      <a:lumMod val="65000"/>
                    </a:schemeClr>
                  </a:solidFill>
                  <a:cs typeface="Arial"/>
                </a:endParaRPr>
              </a:p>
            </p:txBody>
          </p:sp>
        </p:grp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1A1B5886-9291-4F73-A37E-C72721B213F9}"/>
                </a:ext>
              </a:extLst>
            </p:cNvPr>
            <p:cNvSpPr/>
            <p:nvPr/>
          </p:nvSpPr>
          <p:spPr>
            <a:xfrm>
              <a:off x="4818310" y="2261584"/>
              <a:ext cx="3008812" cy="2033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74533C8-8E2E-4481-86EE-DC4B1842D1E1}"/>
                </a:ext>
              </a:extLst>
            </p:cNvPr>
            <p:cNvSpPr txBox="1"/>
            <p:nvPr/>
          </p:nvSpPr>
          <p:spPr>
            <a:xfrm>
              <a:off x="4778460" y="2275812"/>
              <a:ext cx="322734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41338" indent="-187325">
                <a:lnSpc>
                  <a:spcPct val="100000"/>
                </a:lnSpc>
                <a:spcBef>
                  <a:spcPts val="335"/>
                </a:spcBef>
                <a:buFont typeface="Wingdings" panose="05000000000000000000" pitchFamily="2" charset="2"/>
                <a:buChar char="§"/>
                <a:tabLst>
                  <a:tab pos="450215" algn="l"/>
                </a:tabLst>
              </a:pP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Health</a:t>
              </a:r>
              <a:endParaRPr lang="en-US" sz="1400" dirty="0">
                <a:cs typeface="Arial"/>
              </a:endParaRPr>
            </a:p>
            <a:p>
              <a:pPr marL="541338" marR="535305" indent="-187325">
                <a:lnSpc>
                  <a:spcPct val="100000"/>
                </a:lnSpc>
                <a:buFont typeface="Wingdings" panose="05000000000000000000" pitchFamily="2" charset="2"/>
                <a:buChar char="§"/>
                <a:tabLst>
                  <a:tab pos="450215" algn="l"/>
                </a:tabLst>
              </a:pP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Culture, </a:t>
              </a: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Creativity</a:t>
              </a:r>
              <a:r>
                <a:rPr lang="en-US" sz="1400" b="1" spc="-114" dirty="0">
                  <a:solidFill>
                    <a:srgbClr val="0D4193"/>
                  </a:solidFill>
                  <a:cs typeface="Arial"/>
                </a:rPr>
                <a:t>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and  </a:t>
              </a: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Inclusive</a:t>
              </a:r>
              <a:r>
                <a:rPr lang="en-US" sz="1400" b="1" spc="-25" dirty="0">
                  <a:solidFill>
                    <a:srgbClr val="0D4193"/>
                  </a:solidFill>
                  <a:cs typeface="Arial"/>
                </a:rPr>
                <a:t>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Society</a:t>
              </a:r>
              <a:endParaRPr lang="en-US" sz="1400" dirty="0">
                <a:cs typeface="Arial"/>
              </a:endParaRPr>
            </a:p>
            <a:p>
              <a:pPr marL="541338" indent="-187325">
                <a:lnSpc>
                  <a:spcPct val="100000"/>
                </a:lnSpc>
                <a:buFont typeface="Wingdings" panose="05000000000000000000" pitchFamily="2" charset="2"/>
                <a:buChar char="§"/>
                <a:tabLst>
                  <a:tab pos="450215" algn="l"/>
                </a:tabLst>
              </a:pP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Civil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Security for</a:t>
              </a:r>
              <a:r>
                <a:rPr lang="en-US" sz="1400" b="1" spc="-80" dirty="0">
                  <a:solidFill>
                    <a:srgbClr val="0D4193"/>
                  </a:solidFill>
                  <a:cs typeface="Arial"/>
                </a:rPr>
                <a:t>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Society</a:t>
              </a:r>
              <a:endParaRPr lang="en-US" sz="1400" dirty="0">
                <a:cs typeface="Arial"/>
              </a:endParaRPr>
            </a:p>
            <a:p>
              <a:pPr marL="541338" indent="-187325">
                <a:lnSpc>
                  <a:spcPct val="100000"/>
                </a:lnSpc>
                <a:buFont typeface="Wingdings" panose="05000000000000000000" pitchFamily="2" charset="2"/>
                <a:buChar char="§"/>
                <a:tabLst>
                  <a:tab pos="450215" algn="l"/>
                </a:tabLst>
              </a:pP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Digital, Industry and</a:t>
              </a:r>
              <a:r>
                <a:rPr lang="en-US" sz="1400" b="1" spc="-110" dirty="0">
                  <a:solidFill>
                    <a:srgbClr val="0D4193"/>
                  </a:solidFill>
                  <a:cs typeface="Arial"/>
                </a:rPr>
                <a:t>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Space</a:t>
              </a:r>
              <a:endParaRPr lang="en-US" sz="1400" dirty="0">
                <a:cs typeface="Arial"/>
              </a:endParaRPr>
            </a:p>
            <a:p>
              <a:pPr marL="541338" indent="-187325">
                <a:lnSpc>
                  <a:spcPct val="100000"/>
                </a:lnSpc>
                <a:buFont typeface="Wingdings" panose="05000000000000000000" pitchFamily="2" charset="2"/>
                <a:buChar char="§"/>
                <a:tabLst>
                  <a:tab pos="450215" algn="l"/>
                </a:tabLst>
              </a:pP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Climate, Energy and</a:t>
              </a:r>
              <a:r>
                <a:rPr lang="en-US" sz="1400" b="1" spc="-90" dirty="0">
                  <a:solidFill>
                    <a:srgbClr val="0D4193"/>
                  </a:solidFill>
                  <a:cs typeface="Arial"/>
                </a:rPr>
                <a:t> </a:t>
              </a: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Mobility</a:t>
              </a:r>
              <a:endParaRPr lang="en-US" sz="1400" dirty="0">
                <a:cs typeface="Arial"/>
              </a:endParaRPr>
            </a:p>
            <a:p>
              <a:pPr marL="541338" marR="198755" indent="-187325">
                <a:lnSpc>
                  <a:spcPct val="100000"/>
                </a:lnSpc>
                <a:buFont typeface="Wingdings" panose="05000000000000000000" pitchFamily="2" charset="2"/>
                <a:buChar char="§"/>
                <a:tabLst>
                  <a:tab pos="450215" algn="l"/>
                </a:tabLst>
              </a:pP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Food, Bioeconomy,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Natural  </a:t>
              </a: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Resources, Agriculture </a:t>
              </a:r>
              <a:r>
                <a:rPr lang="en-US" sz="1400" b="1" dirty="0">
                  <a:solidFill>
                    <a:srgbClr val="0D4193"/>
                  </a:solidFill>
                  <a:cs typeface="Arial"/>
                </a:rPr>
                <a:t>and  </a:t>
              </a:r>
              <a:r>
                <a:rPr lang="en-US" sz="1400" b="1" spc="-5" dirty="0">
                  <a:solidFill>
                    <a:srgbClr val="0D4193"/>
                  </a:solidFill>
                  <a:cs typeface="Arial"/>
                </a:rPr>
                <a:t>Environment</a:t>
              </a:r>
              <a:endParaRPr lang="en-US" sz="1400" dirty="0">
                <a:cs typeface="Arial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89B06CC-1976-4C01-A83D-160DDB2A51FE}"/>
                </a:ext>
              </a:extLst>
            </p:cNvPr>
            <p:cNvSpPr txBox="1"/>
            <p:nvPr/>
          </p:nvSpPr>
          <p:spPr>
            <a:xfrm>
              <a:off x="4778460" y="2706991"/>
              <a:ext cx="430887" cy="11008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D4193"/>
                  </a:solidFill>
                </a:rPr>
                <a:t>Cluster</a:t>
              </a:r>
            </a:p>
          </p:txBody>
        </p:sp>
      </p:grp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12C9937-B48D-4D7A-90BE-A470F6D0B234}"/>
              </a:ext>
            </a:extLst>
          </p:cNvPr>
          <p:cNvSpPr/>
          <p:nvPr/>
        </p:nvSpPr>
        <p:spPr>
          <a:xfrm>
            <a:off x="4823866" y="2305590"/>
            <a:ext cx="2356052" cy="44445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4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CEFED02-9565-4023-B704-EBF8678F3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943350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FF54CD32-68EF-483C-964E-2A851614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/>
          <a:lstStyle/>
          <a:p>
            <a:r>
              <a:rPr lang="en-US" dirty="0">
                <a:hlinkClick r:id="rId3"/>
              </a:rPr>
              <a:t>Brokerage event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D535B13-ADAF-4365-8497-8D860419ADAB}"/>
              </a:ext>
            </a:extLst>
          </p:cNvPr>
          <p:cNvSpPr txBox="1"/>
          <p:nvPr/>
        </p:nvSpPr>
        <p:spPr>
          <a:xfrm>
            <a:off x="3174358" y="597296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https://horizoneurope-cluster2-2022brokerage.b2match.io/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79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50516EC-3B59-426D-ABB4-88F489751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fontAlgn="base"/>
            <a:r>
              <a:rPr lang="it-IT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il brokerage riguarda i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topic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della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destination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3 che scadranno ad aprile 2022.</a:t>
            </a:r>
          </a:p>
          <a:p>
            <a:pPr fontAlgn="base"/>
            <a:r>
              <a:rPr lang="it-IT" sz="1800" dirty="0">
                <a:solidFill>
                  <a:srgbClr val="000000"/>
                </a:solidFill>
                <a:latin typeface="Segoe UI" panose="020B0502040204020203" pitchFamily="34" charset="0"/>
              </a:rPr>
              <a:t>I </a:t>
            </a:r>
            <a:r>
              <a:rPr lang="it-IT" sz="1800" dirty="0" err="1">
                <a:solidFill>
                  <a:srgbClr val="000000"/>
                </a:solidFill>
                <a:latin typeface="Segoe UI" panose="020B0502040204020203" pitchFamily="34" charset="0"/>
              </a:rPr>
              <a:t>topic</a:t>
            </a:r>
            <a:r>
              <a:rPr lang="it-IT" sz="1800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2"/>
              </a:rPr>
              <a:t>https://bit.ly/3ylIMSV</a:t>
            </a:r>
            <a:endParaRPr lang="it-IT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it-IT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Link </a:t>
            </a:r>
            <a:r>
              <a:rPr lang="it-IT" sz="1800" dirty="0">
                <a:solidFill>
                  <a:srgbClr val="000000"/>
                </a:solidFill>
                <a:latin typeface="Segoe UI" panose="020B0502040204020203" pitchFamily="34" charset="0"/>
              </a:rPr>
              <a:t>evento; </a:t>
            </a:r>
            <a:r>
              <a:rPr lang="it-IT" sz="1800" dirty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https://sustainable-future-brokerage.b2match.io/home</a:t>
            </a:r>
            <a:r>
              <a:rPr lang="it-IT" sz="1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it-IT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6BFE63B-6E24-48CE-8B68-E053EB05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Vecchio brokerage event su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>
                <a:solidFill>
                  <a:srgbClr val="000000"/>
                </a:solidFill>
                <a:latin typeface="Segoe UI" panose="020B0502040204020203" pitchFamily="34" charset="0"/>
              </a:rPr>
              <a:t>Social &amp; </a:t>
            </a:r>
            <a:r>
              <a:rPr lang="it-IT" dirty="0" err="1">
                <a:solidFill>
                  <a:srgbClr val="000000"/>
                </a:solidFill>
                <a:latin typeface="Segoe UI" panose="020B0502040204020203" pitchFamily="34" charset="0"/>
              </a:rPr>
              <a:t>Economic</a:t>
            </a:r>
            <a:r>
              <a:rPr lang="it-IT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Segoe UI" panose="020B0502040204020203" pitchFamily="34" charset="0"/>
              </a:rPr>
              <a:t>Transformation</a:t>
            </a:r>
            <a:r>
              <a:rPr lang="it-IT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E99FFC-BB23-4333-B0D9-1D0C28FB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524" y="3021229"/>
            <a:ext cx="8831484" cy="3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9179B5-70E1-4211-A73C-368DD926B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1810976-92CE-4573-ABF5-167C5DF7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partecipa</a:t>
            </a:r>
          </a:p>
        </p:txBody>
      </p:sp>
    </p:spTree>
    <p:extLst>
      <p:ext uri="{BB962C8B-B14F-4D97-AF65-F5344CB8AC3E}">
        <p14:creationId xmlns:p14="http://schemas.microsoft.com/office/powerpoint/2010/main" val="229183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object 3">
            <a:extLst>
              <a:ext uri="{FF2B5EF4-FFF2-40B4-BE49-F238E27FC236}">
                <a16:creationId xmlns:a16="http://schemas.microsoft.com/office/drawing/2014/main" id="{6D7591F2-258F-4618-8246-8FC6A287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06" y="5967476"/>
            <a:ext cx="11420668" cy="25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Disclaimer: Information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included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this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presentation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provisional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has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been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adopted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endorsed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by the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European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Commission.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Any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views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expressed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are the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preliminary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views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of the Commission services and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may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any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circumstances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be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regarded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as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stating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an </a:t>
            </a:r>
            <a:r>
              <a:rPr lang="it-IT" altLang="it-IT" sz="800" i="1" dirty="0" err="1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official</a:t>
            </a:r>
            <a:r>
              <a:rPr lang="it-IT" altLang="it-IT" sz="800" i="1" dirty="0">
                <a:solidFill>
                  <a:srgbClr val="B8B8B8"/>
                </a:solidFill>
                <a:latin typeface="+mn-lt"/>
                <a:cs typeface="Arial" panose="020B0604020202020204" pitchFamily="34" charset="0"/>
              </a:rPr>
              <a:t>  position of the Commission.</a:t>
            </a:r>
            <a:endParaRPr lang="it-IT" altLang="it-IT" sz="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58979A0-4BE4-4C45-842A-5B3E4B5D5389}"/>
              </a:ext>
            </a:extLst>
          </p:cNvPr>
          <p:cNvSpPr/>
          <p:nvPr/>
        </p:nvSpPr>
        <p:spPr>
          <a:xfrm>
            <a:off x="8136454" y="3881178"/>
            <a:ext cx="657968" cy="657968"/>
          </a:xfrm>
          <a:prstGeom prst="ellipse">
            <a:avLst/>
          </a:prstGeom>
          <a:solidFill>
            <a:srgbClr val="53AB7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9EDFD10-2FB5-4CEC-8532-3E02CD95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26" y="658042"/>
            <a:ext cx="10515600" cy="928688"/>
          </a:xfrm>
        </p:spPr>
        <p:txBody>
          <a:bodyPr>
            <a:normAutofit/>
          </a:bodyPr>
          <a:lstStyle/>
          <a:p>
            <a:r>
              <a:rPr lang="it-IT" dirty="0"/>
              <a:t>Progetti collaborativi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D1F350-62A6-48E8-9ECA-8BA8C2A60177}"/>
              </a:ext>
            </a:extLst>
          </p:cNvPr>
          <p:cNvSpPr txBox="1"/>
          <p:nvPr/>
        </p:nvSpPr>
        <p:spPr>
          <a:xfrm>
            <a:off x="872583" y="2110694"/>
            <a:ext cx="6387806" cy="316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u="sng" dirty="0">
                <a:latin typeface="Poppins" panose="00000500000000000000" pitchFamily="2" charset="0"/>
                <a:cs typeface="Poppins" panose="00000500000000000000" pitchFamily="2" charset="0"/>
              </a:rPr>
              <a:t>Regola generale: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>
                <a:latin typeface="Poppins" panose="00000500000000000000" pitchFamily="2" charset="0"/>
                <a:cs typeface="Poppins" panose="00000500000000000000" pitchFamily="2" charset="0"/>
              </a:rPr>
              <a:t>almeno </a:t>
            </a:r>
            <a:r>
              <a:rPr lang="it-IT" sz="2800" b="1" dirty="0">
                <a:latin typeface="Poppins" panose="00000500000000000000" pitchFamily="2" charset="0"/>
                <a:cs typeface="Poppins" panose="00000500000000000000" pitchFamily="2" charset="0"/>
              </a:rPr>
              <a:t>3 enti </a:t>
            </a:r>
            <a:r>
              <a:rPr lang="it-IT" sz="2800" dirty="0">
                <a:latin typeface="Poppins" panose="00000500000000000000" pitchFamily="2" charset="0"/>
                <a:cs typeface="Poppins" panose="00000500000000000000" pitchFamily="2" charset="0"/>
              </a:rPr>
              <a:t>indipendenti stabiliti in 3 diversi Stati membri o associati.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/>
              <a:t>Almeno uno stabilito in uno Stato membro.</a:t>
            </a:r>
            <a:r>
              <a:rPr lang="it-IT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6DAEF62-D9D7-4E5B-A6C1-C0C09AD7FC00}"/>
              </a:ext>
            </a:extLst>
          </p:cNvPr>
          <p:cNvSpPr/>
          <p:nvPr/>
        </p:nvSpPr>
        <p:spPr>
          <a:xfrm>
            <a:off x="10767706" y="4107267"/>
            <a:ext cx="657968" cy="657968"/>
          </a:xfrm>
          <a:prstGeom prst="ellipse">
            <a:avLst/>
          </a:prstGeom>
          <a:solidFill>
            <a:srgbClr val="53AB7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B6164A9-AFD4-4731-A4AF-42A566B55EAD}"/>
              </a:ext>
            </a:extLst>
          </p:cNvPr>
          <p:cNvSpPr/>
          <p:nvPr/>
        </p:nvSpPr>
        <p:spPr>
          <a:xfrm>
            <a:off x="9857099" y="2771032"/>
            <a:ext cx="657968" cy="657968"/>
          </a:xfrm>
          <a:prstGeom prst="ellipse">
            <a:avLst/>
          </a:prstGeom>
          <a:solidFill>
            <a:srgbClr val="53AB7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344562E-615E-43A5-B19C-B2B4415D6A54}"/>
              </a:ext>
            </a:extLst>
          </p:cNvPr>
          <p:cNvCxnSpPr>
            <a:stCxn id="9" idx="2"/>
            <a:endCxn id="6" idx="7"/>
          </p:cNvCxnSpPr>
          <p:nvPr/>
        </p:nvCxnSpPr>
        <p:spPr>
          <a:xfrm flipH="1">
            <a:off x="8698065" y="3100016"/>
            <a:ext cx="1159034" cy="87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7DDC1BA-4C9E-407E-BBB6-40BDC508A33C}"/>
              </a:ext>
            </a:extLst>
          </p:cNvPr>
          <p:cNvCxnSpPr>
            <a:cxnSpLocks/>
            <a:stCxn id="9" idx="5"/>
            <a:endCxn id="7" idx="0"/>
          </p:cNvCxnSpPr>
          <p:nvPr/>
        </p:nvCxnSpPr>
        <p:spPr>
          <a:xfrm>
            <a:off x="10418710" y="3332643"/>
            <a:ext cx="677980" cy="774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5A1EDFF-D87D-4B2D-9F06-1BA35B34A7CE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8794422" y="4210162"/>
            <a:ext cx="1973284" cy="22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id="{85AE749F-8F73-49B9-A783-7C141C81AAFE}"/>
              </a:ext>
            </a:extLst>
          </p:cNvPr>
          <p:cNvSpPr/>
          <p:nvPr/>
        </p:nvSpPr>
        <p:spPr>
          <a:xfrm>
            <a:off x="8274933" y="2483947"/>
            <a:ext cx="657968" cy="6579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58D5A63F-2B67-49D0-A0F1-F7CC6536935E}"/>
              </a:ext>
            </a:extLst>
          </p:cNvPr>
          <p:cNvSpPr/>
          <p:nvPr/>
        </p:nvSpPr>
        <p:spPr>
          <a:xfrm>
            <a:off x="9235460" y="4960215"/>
            <a:ext cx="657968" cy="6579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B61F8B0-40A9-4B85-8929-8B20D20EF336}"/>
              </a:ext>
            </a:extLst>
          </p:cNvPr>
          <p:cNvSpPr/>
          <p:nvPr/>
        </p:nvSpPr>
        <p:spPr>
          <a:xfrm>
            <a:off x="11054568" y="2138517"/>
            <a:ext cx="657968" cy="6579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3D64E54-410D-4426-8851-0FD56D5DD4E9}"/>
              </a:ext>
            </a:extLst>
          </p:cNvPr>
          <p:cNvSpPr/>
          <p:nvPr/>
        </p:nvSpPr>
        <p:spPr>
          <a:xfrm>
            <a:off x="11247936" y="5114528"/>
            <a:ext cx="657968" cy="6579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2CAC5EB-79B7-44FB-8D49-84B43D31F055}"/>
              </a:ext>
            </a:extLst>
          </p:cNvPr>
          <p:cNvSpPr/>
          <p:nvPr/>
        </p:nvSpPr>
        <p:spPr>
          <a:xfrm>
            <a:off x="9451633" y="1517945"/>
            <a:ext cx="657968" cy="6579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2274D1DA-2D10-42B7-AA49-67AD0E16D43E}"/>
              </a:ext>
            </a:extLst>
          </p:cNvPr>
          <p:cNvSpPr/>
          <p:nvPr/>
        </p:nvSpPr>
        <p:spPr>
          <a:xfrm>
            <a:off x="7126689" y="4631231"/>
            <a:ext cx="657968" cy="6579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44BED5E-F15E-41A3-87AD-AB8A6C2C492B}"/>
              </a:ext>
            </a:extLst>
          </p:cNvPr>
          <p:cNvCxnSpPr>
            <a:stCxn id="26" idx="6"/>
            <a:endCxn id="9" idx="2"/>
          </p:cNvCxnSpPr>
          <p:nvPr/>
        </p:nvCxnSpPr>
        <p:spPr>
          <a:xfrm>
            <a:off x="8932901" y="2812931"/>
            <a:ext cx="924198" cy="2870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1CBCFBDE-17E4-451C-A774-A9B4B4C473D9}"/>
              </a:ext>
            </a:extLst>
          </p:cNvPr>
          <p:cNvCxnSpPr>
            <a:cxnSpLocks/>
          </p:cNvCxnSpPr>
          <p:nvPr/>
        </p:nvCxnSpPr>
        <p:spPr>
          <a:xfrm flipH="1">
            <a:off x="8794422" y="1977311"/>
            <a:ext cx="677980" cy="602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C69100E8-5EAE-4F86-8738-81F81E471067}"/>
              </a:ext>
            </a:extLst>
          </p:cNvPr>
          <p:cNvCxnSpPr>
            <a:stCxn id="30" idx="6"/>
            <a:endCxn id="28" idx="1"/>
          </p:cNvCxnSpPr>
          <p:nvPr/>
        </p:nvCxnSpPr>
        <p:spPr>
          <a:xfrm>
            <a:off x="10109601" y="1846929"/>
            <a:ext cx="1041324" cy="387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A514F6B-F9D5-49A2-A7CA-5D0333070EB0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10472945" y="2796485"/>
            <a:ext cx="910607" cy="303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C4D8D0E4-AAF9-4D32-B239-5C8330A63F51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11287195" y="2796485"/>
            <a:ext cx="96357" cy="14071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41A7B52F-4777-4AF4-A058-60F8F2EC099F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11287195" y="4668878"/>
            <a:ext cx="289725" cy="4456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36AAA06-A16E-46A8-9B04-0563FF9CF44E}"/>
              </a:ext>
            </a:extLst>
          </p:cNvPr>
          <p:cNvCxnSpPr>
            <a:cxnSpLocks/>
          </p:cNvCxnSpPr>
          <p:nvPr/>
        </p:nvCxnSpPr>
        <p:spPr>
          <a:xfrm flipH="1">
            <a:off x="7659717" y="4442789"/>
            <a:ext cx="470313" cy="284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F12AB6D-9E7A-431B-BC64-A8DBFA0A29BD}"/>
              </a:ext>
            </a:extLst>
          </p:cNvPr>
          <p:cNvCxnSpPr>
            <a:cxnSpLocks/>
          </p:cNvCxnSpPr>
          <p:nvPr/>
        </p:nvCxnSpPr>
        <p:spPr>
          <a:xfrm>
            <a:off x="7756074" y="4960215"/>
            <a:ext cx="1418727" cy="3289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EFAF247-6B19-40B9-B9BE-8F24B9FA6CEC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9893428" y="5289199"/>
            <a:ext cx="1354508" cy="1543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334D272-9717-48B4-8D3F-4CF697E761A7}"/>
              </a:ext>
            </a:extLst>
          </p:cNvPr>
          <p:cNvCxnSpPr>
            <a:cxnSpLocks/>
          </p:cNvCxnSpPr>
          <p:nvPr/>
        </p:nvCxnSpPr>
        <p:spPr>
          <a:xfrm>
            <a:off x="8623867" y="4442789"/>
            <a:ext cx="675874" cy="6137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A55A814-4F7A-4C54-8F95-9628EAD718F7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9797071" y="4668878"/>
            <a:ext cx="1024870" cy="3876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2F3A03-B613-4F3E-9BEC-88EA4E6C8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aiuto per progettare in Horizon Europe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93DC6E-6297-424B-97D3-977D42B2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progetti finanziati in passato</a:t>
            </a:r>
          </a:p>
        </p:txBody>
      </p:sp>
    </p:spTree>
    <p:extLst>
      <p:ext uri="{BB962C8B-B14F-4D97-AF65-F5344CB8AC3E}">
        <p14:creationId xmlns:p14="http://schemas.microsoft.com/office/powerpoint/2010/main" val="123137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23C936E-B208-49A1-860E-36A0C1CB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388"/>
            <a:ext cx="10515600" cy="928688"/>
          </a:xfrm>
        </p:spPr>
        <p:txBody>
          <a:bodyPr/>
          <a:lstStyle/>
          <a:p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finanziati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Industria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culturale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creativa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B72B85-5267-46C6-A2F2-20890C86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076"/>
            <a:ext cx="10515600" cy="4962038"/>
          </a:xfrm>
        </p:spPr>
        <p:txBody>
          <a:bodyPr>
            <a:normAutofit/>
          </a:bodyPr>
          <a:lstStyle/>
          <a:p>
            <a:r>
              <a:rPr lang="en-US" sz="2000" b="1" i="0" u="none" strike="noStrike" dirty="0">
                <a:solidFill>
                  <a:srgbClr val="333333"/>
                </a:solidFill>
                <a:effectLst/>
              </a:rPr>
              <a:t>Lista di </a:t>
            </a:r>
            <a:r>
              <a:rPr lang="en-US" sz="2000" b="1" i="0" u="none" strike="noStrike" dirty="0" err="1">
                <a:solidFill>
                  <a:srgbClr val="333333"/>
                </a:solidFill>
                <a:effectLst/>
              </a:rPr>
              <a:t>progetti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hlinkClick r:id="rId2"/>
              </a:rPr>
              <a:t>https://bit.ly/2THgdA7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u="sng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333333"/>
                </a:solidFill>
              </a:rPr>
              <a:t>Una </a:t>
            </a:r>
            <a:r>
              <a:rPr lang="en-US" sz="2400" u="sng" dirty="0" err="1">
                <a:solidFill>
                  <a:srgbClr val="333333"/>
                </a:solidFill>
              </a:rPr>
              <a:t>selezione</a:t>
            </a:r>
            <a:endParaRPr lang="en-US" sz="2400" u="sng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333333"/>
                </a:solidFill>
              </a:rPr>
              <a:t>Developing Inclusive &amp; Sustainable Creative Economies</a:t>
            </a:r>
          </a:p>
          <a:p>
            <a:pPr marL="0" indent="0">
              <a:buNone/>
            </a:pPr>
            <a:endParaRPr lang="en-US" sz="2000" b="1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333333"/>
                </a:solidFill>
              </a:rPr>
              <a:t>Creative Industries Cultural </a:t>
            </a:r>
            <a:r>
              <a:rPr lang="en-US" sz="2000" b="1" dirty="0">
                <a:solidFill>
                  <a:srgbClr val="0070C0"/>
                </a:solidFill>
              </a:rPr>
              <a:t>Economy</a:t>
            </a:r>
            <a:r>
              <a:rPr lang="en-US" sz="2000" b="1" dirty="0">
                <a:solidFill>
                  <a:srgbClr val="333333"/>
                </a:solidFill>
              </a:rPr>
              <a:t> Production Network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rgbClr val="333333"/>
                </a:solidFill>
              </a:rPr>
              <a:t>UNIVERSITA DEGLI STUDI DI BARI ALDO MORO e UNIVERSITA' DEGLI STUDI DI MILANO-BICOCCA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1200" dirty="0" err="1">
                <a:solidFill>
                  <a:srgbClr val="333333"/>
                </a:solidFill>
              </a:rPr>
              <a:t>Topic</a:t>
            </a:r>
            <a:r>
              <a:rPr lang="it-IT" sz="1200" dirty="0">
                <a:solidFill>
                  <a:srgbClr val="333333"/>
                </a:solidFill>
              </a:rPr>
              <a:t>:</a:t>
            </a:r>
            <a:r>
              <a:rPr lang="en-US" sz="1050" b="0" i="0" u="sng" dirty="0">
                <a:solidFill>
                  <a:srgbClr val="00387B"/>
                </a:solidFill>
                <a:effectLst/>
                <a:latin typeface="Arial" panose="020B0604020202020204" pitchFamily="34" charset="0"/>
                <a:hlinkClick r:id="rId3"/>
              </a:rPr>
              <a:t>Inclusive and sustainable growth through cultural and creative industries and the arts</a:t>
            </a:r>
            <a:endParaRPr lang="en-US" sz="1050" b="0" i="0" u="sng" dirty="0">
              <a:solidFill>
                <a:srgbClr val="00387B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rgbClr val="333333"/>
                </a:solidFill>
                <a:hlinkClick r:id="rId4"/>
              </a:rPr>
              <a:t>https://cordis.europa.eu/project/id/822778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333333"/>
              </a:solidFill>
            </a:endParaRPr>
          </a:p>
          <a:p>
            <a:r>
              <a:rPr lang="en-US" sz="2000" b="1" i="0" dirty="0">
                <a:solidFill>
                  <a:srgbClr val="333333"/>
                </a:solidFill>
                <a:effectLst/>
              </a:rPr>
              <a:t>ACE Creative: Harnessing the strengths of innovation multipliers to </a:t>
            </a:r>
            <a:r>
              <a:rPr lang="en-US" sz="2000" b="1" i="0" dirty="0">
                <a:solidFill>
                  <a:srgbClr val="0070C0"/>
                </a:solidFill>
                <a:effectLst/>
              </a:rPr>
              <a:t>accelerate creative industry growth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through an integrated ecosystem of supports in finance, market access and technology exploitation.</a:t>
            </a:r>
            <a:endParaRPr lang="it-IT" sz="1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it-IT" sz="1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6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834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23C936E-B208-49A1-860E-36A0C1CB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388"/>
            <a:ext cx="10515600" cy="928688"/>
          </a:xfrm>
        </p:spPr>
        <p:txBody>
          <a:bodyPr/>
          <a:lstStyle/>
          <a:p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finanziati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Moda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society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B72B85-5267-46C6-A2F2-20890C86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076"/>
            <a:ext cx="10515600" cy="4962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u="sng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333333"/>
                </a:solidFill>
              </a:rPr>
              <a:t>Una </a:t>
            </a:r>
            <a:r>
              <a:rPr lang="en-US" sz="2400" u="sng" dirty="0" err="1">
                <a:solidFill>
                  <a:srgbClr val="333333"/>
                </a:solidFill>
              </a:rPr>
              <a:t>selezione</a:t>
            </a:r>
            <a:endParaRPr lang="en-US" sz="2400" u="sng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333333"/>
                </a:solidFill>
              </a:rPr>
              <a:t>SILKNOW. Silk heritage in the Knowledge Society: from punched cards to big data, deep learning and visual / tangible simulations </a:t>
            </a:r>
            <a:br>
              <a:rPr lang="en-US" sz="2000" b="1" dirty="0">
                <a:solidFill>
                  <a:srgbClr val="333333"/>
                </a:solidFill>
              </a:rPr>
            </a:br>
            <a:r>
              <a:rPr lang="en-US" sz="1500" dirty="0">
                <a:solidFill>
                  <a:srgbClr val="333333"/>
                </a:solidFill>
                <a:hlinkClick r:id="rId2"/>
              </a:rPr>
              <a:t>https://cordis.europa.eu/project/id/769504</a:t>
            </a:r>
            <a:r>
              <a:rPr lang="en-US" sz="1500" dirty="0">
                <a:solidFill>
                  <a:srgbClr val="333333"/>
                </a:solidFill>
              </a:rPr>
              <a:t> </a:t>
            </a:r>
            <a:br>
              <a:rPr lang="en-US" sz="2000" b="1" dirty="0">
                <a:solidFill>
                  <a:srgbClr val="333333"/>
                </a:solidFill>
              </a:rPr>
            </a:br>
            <a:br>
              <a:rPr lang="en-US" sz="2000" b="1" dirty="0">
                <a:solidFill>
                  <a:srgbClr val="333333"/>
                </a:solidFill>
              </a:rPr>
            </a:br>
            <a:r>
              <a:rPr lang="en-US" sz="2000" b="1" dirty="0">
                <a:solidFill>
                  <a:srgbClr val="333333"/>
                </a:solidFill>
              </a:rPr>
              <a:t>Topic: CULT-COOP-09-2017 - European cultural heritage, access and analysis for a richer interpretation of the past.</a:t>
            </a:r>
            <a:br>
              <a:rPr lang="en-US" sz="2000" b="1" dirty="0">
                <a:solidFill>
                  <a:srgbClr val="333333"/>
                </a:solidFill>
              </a:rPr>
            </a:br>
            <a:endParaRPr lang="en-US" sz="2000" b="1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333333"/>
                </a:solidFill>
              </a:rPr>
              <a:t>Measuring the impact of </a:t>
            </a:r>
            <a:r>
              <a:rPr lang="en-US" sz="2000" b="1" dirty="0" err="1">
                <a:solidFill>
                  <a:srgbClr val="333333"/>
                </a:solidFill>
              </a:rPr>
              <a:t>DIgital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CulturE</a:t>
            </a:r>
            <a:endParaRPr lang="en-US" sz="2000" b="1" dirty="0">
              <a:solidFill>
                <a:srgbClr val="333333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rgbClr val="333333"/>
                </a:solidFill>
              </a:rPr>
              <a:t>Istituto Centrale per il Catalogo Unico delle biblioteche italiane e per le informazioni bibliografiche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altLang="it-IT" sz="1200" dirty="0">
                <a:solidFill>
                  <a:srgbClr val="333333"/>
                </a:solidFill>
              </a:rPr>
              <a:t>FONDAZIONE BRUNO KESSLER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altLang="it-IT" sz="1200" b="1" dirty="0">
                <a:solidFill>
                  <a:srgbClr val="0070C0"/>
                </a:solidFill>
              </a:rPr>
              <a:t>EUROPEAN FASHION HERITAGE ASSOCIATION</a:t>
            </a:r>
          </a:p>
          <a:p>
            <a:pPr marL="457200" lvl="1" indent="0">
              <a:buNone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  <a:hlinkClick r:id="rId3"/>
              </a:rPr>
              <a:t>https://indices-culture.eu/measuring-the-impact-of-digital-culture/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</a:p>
          <a:p>
            <a:pPr lvl="1"/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it-IT" sz="1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it-IT" sz="1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6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494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D969E6D-9A6B-4C29-AC1F-EA4F7657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191" y="987425"/>
            <a:ext cx="6054193" cy="4873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D28AB7-0849-44C3-9418-B5AE0ABC0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hlinkClick r:id="rId3"/>
              </a:rPr>
              <a:t>Build our future from our past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hlinkClick r:id="rId4"/>
              </a:rPr>
              <a:t>Cultural heritage funding in Horizon Europe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hlinkClick r:id="rId5"/>
              </a:rPr>
              <a:t>Focus areas - indicative projects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hlinkClick r:id="rId6"/>
              </a:rPr>
              <a:t>Publications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hlinkClick r:id="rId7"/>
              </a:rPr>
              <a:t>Project policy briefs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i="0" u="sng" dirty="0">
                <a:solidFill>
                  <a:srgbClr val="000000"/>
                </a:solidFill>
                <a:effectLst/>
                <a:hlinkClick r:id="rId8"/>
              </a:rPr>
              <a:t>Project success stories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hlinkClick r:id="rId9"/>
              </a:rPr>
              <a:t>https://bit.ly/3dMYyxC</a:t>
            </a:r>
            <a:r>
              <a:rPr lang="en-US" sz="1800" b="1" dirty="0"/>
              <a:t>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210F915-7215-4FAA-A44F-70508D7C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425"/>
            <a:ext cx="3933825" cy="928688"/>
          </a:xfrm>
        </p:spPr>
        <p:txBody>
          <a:bodyPr/>
          <a:lstStyle/>
          <a:p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 err="1"/>
              <a:t>europeo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C776724-C62B-4B25-A1C9-1135AFBE76AD}"/>
              </a:ext>
            </a:extLst>
          </p:cNvPr>
          <p:cNvSpPr txBox="1">
            <a:spLocks/>
          </p:cNvSpPr>
          <p:nvPr/>
        </p:nvSpPr>
        <p:spPr>
          <a:xfrm>
            <a:off x="838200" y="4620143"/>
            <a:ext cx="3933825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u="heavy" kern="1200" baseline="0">
                <a:solidFill>
                  <a:schemeClr val="tx1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Bandi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1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8D04DE-2A48-404A-B848-43675B420280}"/>
              </a:ext>
            </a:extLst>
          </p:cNvPr>
          <p:cNvSpPr txBox="1"/>
          <p:nvPr/>
        </p:nvSpPr>
        <p:spPr>
          <a:xfrm>
            <a:off x="838200" y="762000"/>
            <a:ext cx="10515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200" b="1" u="heavy" kern="1200" baseline="0" dirty="0"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Aggiornamenti su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200" b="1" u="heavy" kern="1200" baseline="0" dirty="0"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  <a:hlinkClick r:id="rId2"/>
              </a:rPr>
              <a:t>www.apre.it</a:t>
            </a:r>
            <a:r>
              <a:rPr lang="it-IT" sz="3200" b="1" u="heavy" kern="1200" baseline="0" dirty="0"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  o  </a:t>
            </a:r>
            <a:r>
              <a:rPr lang="it-IT" sz="3200" b="1" u="heavy" kern="1200" baseline="0" dirty="0"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  <a:hlinkClick r:id="rId3"/>
              </a:rPr>
              <a:t>https://horizon-europe.it/</a:t>
            </a:r>
            <a:r>
              <a:rPr lang="it-IT" sz="3200" b="1" u="heavy" kern="1200" baseline="0" dirty="0"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A9BBAC-C22B-490E-9984-BCDA097116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56" b="9183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25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1-logo APRE_orizzontale_DIGIT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36" y="1942163"/>
            <a:ext cx="3627780" cy="143981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525497" y="4363488"/>
            <a:ext cx="197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www.apre.it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92911" y="3578107"/>
            <a:ext cx="26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Email: </a:t>
            </a:r>
            <a:r>
              <a:rPr lang="it-IT" sz="2000" dirty="0">
                <a:hlinkClick r:id="rId3"/>
              </a:rPr>
              <a:t>cluster2@apre</a:t>
            </a:r>
            <a:r>
              <a:rPr lang="it-IT" sz="2000">
                <a:hlinkClick r:id="rId3"/>
              </a:rPr>
              <a:t>.it</a:t>
            </a:r>
            <a:r>
              <a:rPr lang="it-IT" sz="2000"/>
              <a:t> 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928" y="5088015"/>
            <a:ext cx="2362121" cy="57071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257540" y="3963378"/>
            <a:ext cx="251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Tel. +39 06 48 93 9993</a:t>
            </a:r>
          </a:p>
        </p:txBody>
      </p:sp>
    </p:spTree>
    <p:extLst>
      <p:ext uri="{BB962C8B-B14F-4D97-AF65-F5344CB8AC3E}">
        <p14:creationId xmlns:p14="http://schemas.microsoft.com/office/powerpoint/2010/main" val="116818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931D02-49D1-4A58-84D8-464030A7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23" y="1816271"/>
            <a:ext cx="1432750" cy="10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E460702-E27D-4DC0-BB4F-981EE801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23" y="3440745"/>
            <a:ext cx="1432750" cy="10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856F07-FF82-4FC6-A2FA-42002604BF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699"/>
          <a:stretch/>
        </p:blipFill>
        <p:spPr>
          <a:xfrm>
            <a:off x="1519223" y="5065219"/>
            <a:ext cx="1432750" cy="10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F241DEB-65C1-43E2-ACF6-E8F6431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05" y="563354"/>
            <a:ext cx="10515600" cy="985838"/>
          </a:xfrm>
        </p:spPr>
        <p:txBody>
          <a:bodyPr/>
          <a:lstStyle/>
          <a:p>
            <a:r>
              <a:rPr lang="en-US" b="0" u="none" dirty="0">
                <a:ea typeface="+mj-lt"/>
                <a:cs typeface="+mj-lt"/>
              </a:rPr>
              <a:t>Destinations</a:t>
            </a:r>
            <a:endParaRPr lang="it-IT" b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71E4E6-93EF-4CA4-8226-544917EEC386}"/>
              </a:ext>
            </a:extLst>
          </p:cNvPr>
          <p:cNvSpPr txBox="1"/>
          <p:nvPr/>
        </p:nvSpPr>
        <p:spPr>
          <a:xfrm>
            <a:off x="3136276" y="2061164"/>
            <a:ext cx="891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Innovative </a:t>
            </a:r>
            <a:r>
              <a:rPr lang="it-IT" sz="3200" dirty="0" err="1"/>
              <a:t>research</a:t>
            </a:r>
            <a:r>
              <a:rPr lang="it-IT" sz="3200" dirty="0"/>
              <a:t> on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Democracy and Governance</a:t>
            </a:r>
            <a:endParaRPr lang="it-IT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60D1E7-52A4-4438-A725-04DD2D0C9707}"/>
              </a:ext>
            </a:extLst>
          </p:cNvPr>
          <p:cNvSpPr txBox="1"/>
          <p:nvPr/>
        </p:nvSpPr>
        <p:spPr>
          <a:xfrm>
            <a:off x="3159189" y="3459322"/>
            <a:ext cx="8918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Innovative </a:t>
            </a:r>
            <a:r>
              <a:rPr lang="it-IT" sz="3200" dirty="0" err="1"/>
              <a:t>research</a:t>
            </a:r>
            <a:r>
              <a:rPr lang="it-IT" sz="3200" dirty="0"/>
              <a:t> on </a:t>
            </a:r>
            <a:r>
              <a:rPr lang="en-US" sz="3200" b="1" dirty="0">
                <a:solidFill>
                  <a:srgbClr val="000000"/>
                </a:solidFill>
              </a:rPr>
              <a:t>European Cultural Heritage and the Cultural and Creative Industries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A19F13-5455-4313-95C8-14F1D9FE5EF1}"/>
              </a:ext>
            </a:extLst>
          </p:cNvPr>
          <p:cNvSpPr txBox="1"/>
          <p:nvPr/>
        </p:nvSpPr>
        <p:spPr>
          <a:xfrm>
            <a:off x="3136276" y="5065219"/>
            <a:ext cx="8853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Innovative </a:t>
            </a:r>
            <a:r>
              <a:rPr lang="it-IT" sz="3200" dirty="0" err="1"/>
              <a:t>research</a:t>
            </a:r>
            <a:r>
              <a:rPr lang="it-IT" sz="3200" dirty="0"/>
              <a:t> on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Social and Economic Transformations</a:t>
            </a:r>
            <a:endParaRPr lang="it-IT" sz="3200" b="1" dirty="0">
              <a:solidFill>
                <a:srgbClr val="0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F1EE05-F942-447E-A544-71215304C4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178"/>
          <a:stretch/>
        </p:blipFill>
        <p:spPr>
          <a:xfrm>
            <a:off x="1516501" y="5065220"/>
            <a:ext cx="1432750" cy="107456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3174AB-0170-40B0-9BFD-593547412C0C}"/>
              </a:ext>
            </a:extLst>
          </p:cNvPr>
          <p:cNvSpPr txBox="1"/>
          <p:nvPr/>
        </p:nvSpPr>
        <p:spPr>
          <a:xfrm>
            <a:off x="555005" y="2030385"/>
            <a:ext cx="87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38CA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AD4218-AA14-4A44-9BCD-8FF94B467863}"/>
              </a:ext>
            </a:extLst>
          </p:cNvPr>
          <p:cNvSpPr txBox="1"/>
          <p:nvPr/>
        </p:nvSpPr>
        <p:spPr>
          <a:xfrm>
            <a:off x="439940" y="3674765"/>
            <a:ext cx="87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38CA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9C3848-628A-4461-AC19-55592EE2919B}"/>
              </a:ext>
            </a:extLst>
          </p:cNvPr>
          <p:cNvSpPr txBox="1"/>
          <p:nvPr/>
        </p:nvSpPr>
        <p:spPr>
          <a:xfrm>
            <a:off x="555005" y="5211722"/>
            <a:ext cx="87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438CA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1546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42E244B-BF5E-4018-9883-2F050EE7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40884"/>
            <a:ext cx="11541968" cy="928688"/>
          </a:xfrm>
        </p:spPr>
        <p:txBody>
          <a:bodyPr>
            <a:normAutofit fontScale="90000"/>
          </a:bodyPr>
          <a:lstStyle/>
          <a:p>
            <a:pPr fontAlgn="ctr"/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Innovative Research on the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European Cultural Heritage and the Cultural and Creative Industries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D1B9D1-D6CB-4C84-9B6D-4A36D0FA2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7" b="33901"/>
          <a:stretch/>
        </p:blipFill>
        <p:spPr>
          <a:xfrm>
            <a:off x="6933362" y="2150348"/>
            <a:ext cx="4888993" cy="375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3BAB645-C505-45F5-BF1A-D5A3A9881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94" y="1853721"/>
            <a:ext cx="60951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Impatto previsto del piano strategico di Orizzonte Europa:</a:t>
            </a:r>
          </a:p>
          <a:p>
            <a:r>
              <a:rPr lang="it-IT" sz="2400" dirty="0"/>
              <a:t>Il </a:t>
            </a:r>
            <a:r>
              <a:rPr lang="it-IT" sz="2400" b="1" dirty="0">
                <a:solidFill>
                  <a:srgbClr val="F09B10"/>
                </a:solidFill>
              </a:rPr>
              <a:t>pieno potenziale del patrimonio culturale</a:t>
            </a:r>
            <a:r>
              <a:rPr lang="it-IT" sz="2400" dirty="0"/>
              <a:t>, delle arti e dei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settori culturali e creativi </a:t>
            </a:r>
            <a:r>
              <a:rPr lang="it-IT" sz="2400" dirty="0"/>
              <a:t>come motore dell'</a:t>
            </a:r>
            <a:r>
              <a:rPr lang="it-IT" sz="2400" b="1" dirty="0">
                <a:solidFill>
                  <a:srgbClr val="A73F9B"/>
                </a:solidFill>
              </a:rPr>
              <a:t>innovazione sostenibile </a:t>
            </a:r>
            <a:r>
              <a:rPr lang="it-IT" sz="2400" dirty="0"/>
              <a:t>e </a:t>
            </a:r>
          </a:p>
          <a:p>
            <a:r>
              <a:rPr lang="it-IT" sz="2400" dirty="0"/>
              <a:t>il </a:t>
            </a:r>
            <a:r>
              <a:rPr lang="it-IT" sz="24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senso di appartenenza europeo </a:t>
            </a:r>
            <a:r>
              <a:rPr lang="it-IT" sz="2400" dirty="0"/>
              <a:t>che si realizza attraverso </a:t>
            </a:r>
          </a:p>
          <a:p>
            <a:pPr lvl="1"/>
            <a:r>
              <a:rPr lang="it-IT" dirty="0"/>
              <a:t>un impegno continuo con la società, i cittadini e i </a:t>
            </a:r>
            <a:r>
              <a:rPr lang="it-IT" b="1" dirty="0"/>
              <a:t>settori economici</a:t>
            </a:r>
            <a:r>
              <a:rPr lang="it-IT" dirty="0"/>
              <a:t>, </a:t>
            </a:r>
          </a:p>
          <a:p>
            <a:pPr lvl="1"/>
            <a:r>
              <a:rPr lang="it-IT" dirty="0"/>
              <a:t>una migliore protezione, restauro e promozione dei </a:t>
            </a:r>
            <a:r>
              <a:rPr lang="it-IT" b="1" dirty="0"/>
              <a:t>beni culturali </a:t>
            </a:r>
            <a:r>
              <a:rPr lang="it-IT" dirty="0"/>
              <a:t>eredità.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EE543-6411-4095-A429-ED3CB08D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80" y="787773"/>
            <a:ext cx="10515600" cy="928688"/>
          </a:xfrm>
        </p:spPr>
        <p:txBody>
          <a:bodyPr/>
          <a:lstStyle/>
          <a:p>
            <a:r>
              <a:rPr lang="it-IT" dirty="0"/>
              <a:t>Industria culturale e creative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E37788-B9CF-47AE-A695-BA5606B8B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9" y="2524991"/>
            <a:ext cx="5783664" cy="32085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dirty="0"/>
              <a:t>Motore di sviluppo economia</a:t>
            </a:r>
          </a:p>
          <a:p>
            <a:pPr>
              <a:lnSpc>
                <a:spcPct val="150000"/>
              </a:lnSpc>
            </a:pPr>
            <a:r>
              <a:rPr lang="it-IT" dirty="0"/>
              <a:t>Portatori di innovazione</a:t>
            </a:r>
          </a:p>
          <a:p>
            <a:pPr>
              <a:lnSpc>
                <a:spcPct val="150000"/>
              </a:lnSpc>
            </a:pPr>
            <a:r>
              <a:rPr lang="it-IT" dirty="0"/>
              <a:t>Proporre delle soluzioni che vengano testate / valutate / siano replicabili</a:t>
            </a:r>
          </a:p>
        </p:txBody>
      </p:sp>
      <p:pic>
        <p:nvPicPr>
          <p:cNvPr id="5" name="Picture 2" descr="Approvata la proposta di legge per il riconoscimento delle Imprese Culturali  e Creative - Il Sole 24 ORE">
            <a:extLst>
              <a:ext uri="{FF2B5EF4-FFF2-40B4-BE49-F238E27FC236}">
                <a16:creationId xmlns:a16="http://schemas.microsoft.com/office/drawing/2014/main" id="{19661C46-873A-419C-9CA4-2B711A8F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r="12199"/>
          <a:stretch/>
        </p:blipFill>
        <p:spPr bwMode="auto">
          <a:xfrm>
            <a:off x="6556663" y="2524991"/>
            <a:ext cx="4960720" cy="357095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E5456A-7DA0-42D6-9B9B-8886D31F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05" y="762056"/>
            <a:ext cx="1432750" cy="107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55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3A4E8-32B4-407F-BCA4-467E467E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834"/>
            <a:ext cx="10515600" cy="92868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/>
                <a:ea typeface="Times New Roman" panose="02020603050405020304" pitchFamily="18" charset="0"/>
              </a:rPr>
              <a:t>Definizione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di CCIs</a:t>
            </a:r>
            <a:r>
              <a:rPr lang="en-US" sz="3200" b="1" spc="120" dirty="0">
                <a:effectLst/>
                <a:ea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FDECD3-A4FB-4328-B4D5-15839B55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952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/>
              <a:t>Le "</a:t>
            </a:r>
            <a:r>
              <a:rPr lang="it-IT" sz="2000" b="1" dirty="0"/>
              <a:t>industrie </a:t>
            </a:r>
            <a:r>
              <a:rPr lang="it-IT" sz="2000" b="1" dirty="0">
                <a:solidFill>
                  <a:srgbClr val="FF5353"/>
                </a:solidFill>
              </a:rPr>
              <a:t>culturali</a:t>
            </a:r>
            <a:r>
              <a:rPr lang="it-IT" sz="2000" dirty="0"/>
              <a:t>" sono le industrie che </a:t>
            </a:r>
            <a:r>
              <a:rPr lang="it-IT" sz="2000" u="sng" dirty="0"/>
              <a:t>producono</a:t>
            </a:r>
            <a:r>
              <a:rPr lang="it-IT" sz="2000" dirty="0"/>
              <a:t> e </a:t>
            </a:r>
            <a:r>
              <a:rPr lang="it-IT" sz="2000" u="sng" dirty="0"/>
              <a:t>distribuiscono</a:t>
            </a:r>
            <a:r>
              <a:rPr lang="it-IT" sz="2000" dirty="0"/>
              <a:t> </a:t>
            </a:r>
            <a:r>
              <a:rPr lang="it-IT" sz="2000" u="sng" dirty="0"/>
              <a:t>beni o servizi </a:t>
            </a:r>
            <a:r>
              <a:rPr lang="it-IT" sz="2000" dirty="0"/>
              <a:t>che, quando vengono concepiti, sono considerati possedere un carattere, un uso o uno scopo specifici che </a:t>
            </a:r>
            <a:r>
              <a:rPr lang="it-IT" sz="2000" u="sng" dirty="0"/>
              <a:t>incorporano o trasmettono espressioni culturali</a:t>
            </a:r>
            <a:r>
              <a:rPr lang="it-IT" sz="2000" dirty="0"/>
              <a:t>, quale che sia il loro valore commerciale. </a:t>
            </a:r>
          </a:p>
          <a:p>
            <a:pPr lvl="1"/>
            <a:r>
              <a:rPr lang="it-IT" sz="1900" dirty="0"/>
              <a:t>Oltre ai settori tradizionali delle </a:t>
            </a:r>
            <a:r>
              <a:rPr lang="it-IT" sz="1900" b="1" dirty="0">
                <a:solidFill>
                  <a:srgbClr val="7030A0"/>
                </a:solidFill>
              </a:rPr>
              <a:t>arti</a:t>
            </a:r>
            <a:r>
              <a:rPr lang="it-IT" sz="1900" dirty="0"/>
              <a:t> (arti dello spettacolo, arti visive, patrimonio culturale - compreso il settore pubblico),</a:t>
            </a:r>
          </a:p>
          <a:p>
            <a:pPr lvl="1"/>
            <a:r>
              <a:rPr lang="it-IT" sz="1900" dirty="0"/>
              <a:t>questi beni e servizi comprendono anche i </a:t>
            </a:r>
            <a:r>
              <a:rPr lang="it-IT" sz="1900" b="1" dirty="0"/>
              <a:t>film</a:t>
            </a:r>
            <a:r>
              <a:rPr lang="it-IT" sz="1900" dirty="0"/>
              <a:t>, i Dvd e i video, la </a:t>
            </a:r>
            <a:r>
              <a:rPr lang="it-IT" sz="1900" b="1" dirty="0"/>
              <a:t>televisione</a:t>
            </a:r>
            <a:r>
              <a:rPr lang="it-IT" sz="1900" dirty="0"/>
              <a:t> e la radio, i video-giochi, i nuovi media, la musica, i libri e la stampa. </a:t>
            </a:r>
          </a:p>
          <a:p>
            <a:pPr marL="0" indent="0">
              <a:buNone/>
            </a:pPr>
            <a:endParaRPr lang="it-IT" sz="2000" dirty="0"/>
          </a:p>
          <a:p>
            <a:pPr>
              <a:tabLst>
                <a:tab pos="8069263" algn="l"/>
              </a:tabLst>
            </a:pPr>
            <a:r>
              <a:rPr lang="it-IT" sz="2600" dirty="0"/>
              <a:t>Le "</a:t>
            </a:r>
            <a:r>
              <a:rPr lang="it-IT" sz="2600" b="1" dirty="0"/>
              <a:t>industrie </a:t>
            </a:r>
            <a:r>
              <a:rPr lang="it-IT" sz="2600" b="1" dirty="0">
                <a:solidFill>
                  <a:srgbClr val="FF5353"/>
                </a:solidFill>
              </a:rPr>
              <a:t>creative</a:t>
            </a:r>
            <a:r>
              <a:rPr lang="it-IT" sz="2600" dirty="0"/>
              <a:t>" sono le industrie che utilizzano la </a:t>
            </a:r>
            <a:r>
              <a:rPr lang="it-IT" sz="2600" b="1" dirty="0"/>
              <a:t>cultura come input </a:t>
            </a:r>
            <a:r>
              <a:rPr lang="it-IT" sz="2600" dirty="0"/>
              <a:t>e hanno una dimensione culturale, anche se i loro output hanno un carattere principalmente funzionale. Comprendono l'</a:t>
            </a:r>
            <a:r>
              <a:rPr lang="it-IT" sz="2600" b="1" dirty="0">
                <a:solidFill>
                  <a:srgbClr val="0070C0"/>
                </a:solidFill>
              </a:rPr>
              <a:t>architettura</a:t>
            </a:r>
            <a:r>
              <a:rPr lang="it-IT" sz="2600" dirty="0"/>
              <a:t> e il </a:t>
            </a:r>
            <a:r>
              <a:rPr lang="it-IT" sz="2600" b="1" dirty="0">
                <a:solidFill>
                  <a:srgbClr val="0070C0"/>
                </a:solidFill>
              </a:rPr>
              <a:t>design</a:t>
            </a:r>
            <a:r>
              <a:rPr lang="it-IT" sz="2600" dirty="0"/>
              <a:t>, che integrano elementi creativi in processi più ampi, e sottosettori come il </a:t>
            </a:r>
            <a:r>
              <a:rPr lang="it-IT" sz="2600" b="1" dirty="0">
                <a:solidFill>
                  <a:srgbClr val="CC3399"/>
                </a:solidFill>
              </a:rPr>
              <a:t>design grafico</a:t>
            </a:r>
            <a:r>
              <a:rPr lang="it-IT" sz="2600" dirty="0"/>
              <a:t>, il </a:t>
            </a:r>
            <a:r>
              <a:rPr lang="it-IT" sz="2600" b="1" dirty="0">
                <a:solidFill>
                  <a:srgbClr val="7030A0"/>
                </a:solidFill>
              </a:rPr>
              <a:t>design di moda </a:t>
            </a:r>
            <a:r>
              <a:rPr lang="it-IT" sz="2600" dirty="0"/>
              <a:t>o la pubblicità. 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1600" dirty="0"/>
              <a:t>A un livello più periferico, molti </a:t>
            </a:r>
            <a:r>
              <a:rPr lang="it-IT" sz="1600" b="1" dirty="0"/>
              <a:t>altri settori</a:t>
            </a:r>
            <a:r>
              <a:rPr lang="it-IT" sz="1600" dirty="0"/>
              <a:t>, tra l'altro quelli del </a:t>
            </a:r>
            <a:r>
              <a:rPr lang="it-IT" sz="1600" b="1" dirty="0"/>
              <a:t>turismo</a:t>
            </a:r>
            <a:r>
              <a:rPr lang="it-IT" sz="1600" dirty="0"/>
              <a:t> e delle </a:t>
            </a:r>
            <a:r>
              <a:rPr lang="it-IT" sz="1600" b="1" dirty="0"/>
              <a:t>nuove tecnologie</a:t>
            </a:r>
            <a:r>
              <a:rPr lang="it-IT" sz="1600" dirty="0"/>
              <a:t>, si basano sulla produzione di contenuti per il loro sviluppo e sono quindi in certa misura interdipendenti con le industrie culturali e creative. Questi settori non sono compresi esplicitamente nel concetto di industrie culturali e creative utilizzato in questo Libro verde.</a:t>
            </a:r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A06482-4F6D-4AA8-90DB-5182C7EAA15E}"/>
              </a:ext>
            </a:extLst>
          </p:cNvPr>
          <p:cNvSpPr txBox="1"/>
          <p:nvPr/>
        </p:nvSpPr>
        <p:spPr>
          <a:xfrm>
            <a:off x="1042220" y="5961519"/>
            <a:ext cx="10515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effectLst/>
                <a:ea typeface="Times New Roman" panose="02020603050405020304" pitchFamily="18" charset="0"/>
              </a:rPr>
              <a:t>Fonte: Libro verde della Commissione europea "Sbloccare il potenziale delle industrie culturali e creative" </a:t>
            </a:r>
          </a:p>
          <a:p>
            <a:r>
              <a:rPr lang="en-US" sz="105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https://eur-lex.europa.eu/legal-content/EN/TXT/PDF/?uri=CELEX:52010DC0183&amp;from=EN</a:t>
            </a:r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DC56A9-46D7-447E-8630-D563F9C74781}"/>
              </a:ext>
            </a:extLst>
          </p:cNvPr>
          <p:cNvSpPr txBox="1"/>
          <p:nvPr/>
        </p:nvSpPr>
        <p:spPr>
          <a:xfrm>
            <a:off x="838200" y="1182856"/>
            <a:ext cx="1135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ea typeface="Times New Roman" panose="02020603050405020304" pitchFamily="18" charset="0"/>
              </a:rPr>
              <a:t>Fonte: Libro verde della Commissione europea "Sbloccare il potenziale delle industrie culturali e creative"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3C57F0-422B-4DB8-ADF8-878E600FF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281" y="751063"/>
            <a:ext cx="1190893" cy="89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31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9E6C3E1-2C83-4E04-8ED3-8AA44372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842" y="2130250"/>
            <a:ext cx="6805165" cy="389748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Cultural and creative industries as a </a:t>
            </a:r>
            <a:r>
              <a:rPr lang="en-US" sz="3200" b="1" dirty="0"/>
              <a:t>driver</a:t>
            </a:r>
            <a:r>
              <a:rPr lang="en-US" sz="3200" dirty="0"/>
              <a:t> of innovation and competitiveness </a:t>
            </a:r>
            <a:r>
              <a:rPr lang="en-US" sz="3100" u="none" dirty="0">
                <a:solidFill>
                  <a:srgbClr val="00B050"/>
                </a:solidFill>
                <a:latin typeface="+mn-lt"/>
              </a:rPr>
              <a:t>2021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3200" b="1" dirty="0"/>
              <a:t>Traditional crafts </a:t>
            </a:r>
            <a:r>
              <a:rPr lang="en-US" sz="3200" dirty="0"/>
              <a:t>for the future: a new approach </a:t>
            </a:r>
            <a:r>
              <a:rPr lang="en-US" sz="3200" u="none" dirty="0">
                <a:solidFill>
                  <a:srgbClr val="00B050"/>
                </a:solidFill>
                <a:latin typeface="+mn-lt"/>
              </a:rPr>
              <a:t>2022</a:t>
            </a:r>
          </a:p>
          <a:p>
            <a:pPr marL="0" indent="0">
              <a:buNone/>
            </a:pPr>
            <a:endParaRPr lang="en-US" sz="3200" u="none" dirty="0">
              <a:solidFill>
                <a:srgbClr val="00B050"/>
              </a:solidFill>
              <a:latin typeface="+mn-lt"/>
            </a:endParaRPr>
          </a:p>
          <a:p>
            <a:r>
              <a:rPr lang="en-US" sz="3200" dirty="0"/>
              <a:t>Europe’s cultural heritage and arts - promoting </a:t>
            </a:r>
            <a:r>
              <a:rPr lang="en-US" sz="3200" b="1" dirty="0"/>
              <a:t>our</a:t>
            </a:r>
            <a:r>
              <a:rPr lang="en-US" sz="3200" dirty="0"/>
              <a:t> </a:t>
            </a:r>
            <a:r>
              <a:rPr lang="en-US" sz="3200" b="1" dirty="0"/>
              <a:t>values</a:t>
            </a:r>
            <a:r>
              <a:rPr lang="en-US" sz="3200" dirty="0"/>
              <a:t> at home and abroad </a:t>
            </a:r>
            <a:r>
              <a:rPr lang="en-US" sz="3200" u="none" dirty="0">
                <a:solidFill>
                  <a:srgbClr val="00B050"/>
                </a:solidFill>
                <a:latin typeface="+mn-lt"/>
              </a:rPr>
              <a:t>2022</a:t>
            </a:r>
          </a:p>
          <a:p>
            <a:endParaRPr lang="en-US" sz="3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9D86C6-BEEC-4F1E-93FE-B5A8F9A6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r="-3" b="-3"/>
          <a:stretch/>
        </p:blipFill>
        <p:spPr>
          <a:xfrm>
            <a:off x="7425732" y="2005184"/>
            <a:ext cx="4508360" cy="37859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DF34D1D-1956-4A03-8914-EF2A0ED7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830262"/>
            <a:ext cx="11781854" cy="995363"/>
          </a:xfrm>
        </p:spPr>
        <p:txBody>
          <a:bodyPr anchor="ctr">
            <a:normAutofit fontScale="90000"/>
          </a:bodyPr>
          <a:lstStyle/>
          <a:p>
            <a:r>
              <a:rPr lang="en-US" b="0" u="none" dirty="0">
                <a:latin typeface="+mn-lt"/>
              </a:rPr>
              <a:t>Research and innovation on cultural heritage and CCIs – </a:t>
            </a:r>
            <a:r>
              <a:rPr lang="en-US" u="none" dirty="0" err="1">
                <a:solidFill>
                  <a:srgbClr val="00B050"/>
                </a:solidFill>
                <a:latin typeface="+mn-lt"/>
              </a:rPr>
              <a:t>bandi</a:t>
            </a:r>
            <a:r>
              <a:rPr lang="en-US" u="none" dirty="0">
                <a:solidFill>
                  <a:srgbClr val="00B050"/>
                </a:solidFill>
                <a:latin typeface="+mn-lt"/>
              </a:rPr>
              <a:t> 2021</a:t>
            </a:r>
            <a:endParaRPr lang="it-IT" u="non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8686CC-36E9-465E-9652-0BF298D1714E}"/>
              </a:ext>
            </a:extLst>
          </p:cNvPr>
          <p:cNvSpPr txBox="1"/>
          <p:nvPr/>
        </p:nvSpPr>
        <p:spPr>
          <a:xfrm>
            <a:off x="10068232" y="281371"/>
            <a:ext cx="150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Cluster 2</a:t>
            </a:r>
          </a:p>
        </p:txBody>
      </p:sp>
    </p:spTree>
    <p:extLst>
      <p:ext uri="{BB962C8B-B14F-4D97-AF65-F5344CB8AC3E}">
        <p14:creationId xmlns:p14="http://schemas.microsoft.com/office/powerpoint/2010/main" val="57362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64C768-20BA-4EA2-8198-2D405A2EA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38" y="1633681"/>
            <a:ext cx="5463463" cy="5112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1500" dirty="0"/>
              <a:t>Revive, </a:t>
            </a:r>
            <a:r>
              <a:rPr lang="en-US" sz="1500" dirty="0" err="1"/>
              <a:t>valorise</a:t>
            </a:r>
            <a:r>
              <a:rPr lang="en-US" sz="1500" dirty="0"/>
              <a:t> and </a:t>
            </a:r>
            <a:r>
              <a:rPr lang="en-US" sz="1500" b="1" dirty="0"/>
              <a:t>foster traditional crafts techniques </a:t>
            </a:r>
            <a:r>
              <a:rPr lang="en-US" sz="1500" dirty="0"/>
              <a:t>and combine them with new and emerging cutting-edge technologies.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1500" dirty="0"/>
              <a:t>Bring together the </a:t>
            </a:r>
            <a:r>
              <a:rPr lang="en-US" sz="1500" b="1" dirty="0"/>
              <a:t>traditional know-how with new and/or digital technologies </a:t>
            </a:r>
            <a:r>
              <a:rPr lang="en-US" sz="1500" dirty="0"/>
              <a:t>to develop improved and new products, services and professions. 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1500" dirty="0"/>
              <a:t>Set up platforms and develop </a:t>
            </a:r>
            <a:r>
              <a:rPr lang="en-US" sz="1500" b="1" dirty="0"/>
              <a:t>methodologies, </a:t>
            </a:r>
            <a:r>
              <a:rPr lang="en-US" sz="1500" b="1" dirty="0">
                <a:solidFill>
                  <a:srgbClr val="00B0F0"/>
                </a:solidFill>
              </a:rPr>
              <a:t>curricula</a:t>
            </a:r>
            <a:r>
              <a:rPr lang="en-US" sz="1500" b="1" dirty="0"/>
              <a:t>, entrepreneurship </a:t>
            </a:r>
            <a:r>
              <a:rPr lang="en-US" sz="1500" b="1" dirty="0">
                <a:solidFill>
                  <a:srgbClr val="00B0F0"/>
                </a:solidFill>
              </a:rPr>
              <a:t>skills</a:t>
            </a:r>
            <a:r>
              <a:rPr lang="en-US" sz="1500" b="1" dirty="0"/>
              <a:t> </a:t>
            </a:r>
            <a:r>
              <a:rPr lang="en-US" sz="1500" dirty="0"/>
              <a:t>and courses for </a:t>
            </a:r>
            <a:r>
              <a:rPr lang="en-US" sz="1500" b="1" dirty="0">
                <a:solidFill>
                  <a:srgbClr val="00B0F0"/>
                </a:solidFill>
              </a:rPr>
              <a:t>vocational training</a:t>
            </a:r>
            <a:r>
              <a:rPr lang="en-US" sz="1500" dirty="0"/>
              <a:t>, to create jobs and revive enterprises where tradition meets the future.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1500" dirty="0"/>
              <a:t>Create sustainable </a:t>
            </a:r>
            <a:r>
              <a:rPr lang="en-US" sz="1500" b="1" dirty="0"/>
              <a:t>relationships and </a:t>
            </a:r>
            <a:r>
              <a:rPr lang="en-US" sz="1500" b="1" dirty="0">
                <a:solidFill>
                  <a:srgbClr val="2661CC"/>
                </a:solidFill>
              </a:rPr>
              <a:t>networks</a:t>
            </a:r>
            <a:r>
              <a:rPr lang="en-US" sz="1500" b="1" dirty="0"/>
              <a:t> </a:t>
            </a:r>
            <a:r>
              <a:rPr lang="en-US" sz="1500" dirty="0"/>
              <a:t>between </a:t>
            </a:r>
            <a:r>
              <a:rPr lang="en-US" sz="1500" b="1" dirty="0"/>
              <a:t>research</a:t>
            </a:r>
            <a:r>
              <a:rPr lang="en-US" sz="1500" dirty="0"/>
              <a:t> and </a:t>
            </a:r>
            <a:r>
              <a:rPr lang="en-US" sz="1500" b="1" dirty="0"/>
              <a:t>heritage sites</a:t>
            </a:r>
            <a:r>
              <a:rPr lang="en-US" sz="1500" dirty="0"/>
              <a:t>, </a:t>
            </a:r>
            <a:r>
              <a:rPr lang="en-US" sz="1500" b="1" dirty="0">
                <a:solidFill>
                  <a:srgbClr val="FF0000"/>
                </a:solidFill>
              </a:rPr>
              <a:t>cultural and creative sectors</a:t>
            </a:r>
            <a:r>
              <a:rPr lang="en-US" sz="1500" dirty="0"/>
              <a:t>, </a:t>
            </a:r>
            <a:r>
              <a:rPr lang="en-US" sz="1500" b="1" dirty="0"/>
              <a:t>institutions</a:t>
            </a:r>
            <a:r>
              <a:rPr lang="en-US" sz="1500" dirty="0"/>
              <a:t>, </a:t>
            </a:r>
            <a:r>
              <a:rPr lang="en-US" sz="1500" b="1" dirty="0"/>
              <a:t>universities</a:t>
            </a:r>
            <a:r>
              <a:rPr lang="en-US" sz="1500" dirty="0"/>
              <a:t> and other research institutions, regional and national </a:t>
            </a:r>
            <a:r>
              <a:rPr lang="en-US" sz="1500" b="1" dirty="0"/>
              <a:t>authorities</a:t>
            </a:r>
            <a:r>
              <a:rPr lang="en-US" sz="1500" dirty="0"/>
              <a:t>, </a:t>
            </a:r>
            <a:r>
              <a:rPr lang="en-US" sz="1500" b="1" dirty="0"/>
              <a:t>enterprises</a:t>
            </a:r>
            <a:r>
              <a:rPr lang="en-US" sz="1500" dirty="0"/>
              <a:t> and other relevant stakeholders, in order to promote innovation, jobs and sustainable growth. </a:t>
            </a:r>
            <a:endParaRPr lang="it-IT" sz="1500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68C4977-1B2C-4CD1-B81D-EA15AAE69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33681"/>
            <a:ext cx="5181600" cy="4351338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understanding the </a:t>
            </a:r>
            <a:r>
              <a:rPr lang="en-US" sz="1800" b="1" dirty="0"/>
              <a:t>techniques</a:t>
            </a:r>
            <a:r>
              <a:rPr lang="en-US" sz="1800" dirty="0"/>
              <a:t> of traditional artefacts encompassing the full range of </a:t>
            </a:r>
            <a:r>
              <a:rPr lang="en-US" sz="1800" b="1" dirty="0"/>
              <a:t>materials</a:t>
            </a:r>
            <a:r>
              <a:rPr lang="en-US" sz="1800" dirty="0"/>
              <a:t> (stone, ceramic, porcelain, metal, wood, fabric, paper/papyrus, </a:t>
            </a:r>
            <a:r>
              <a:rPr lang="en-US" sz="1800" dirty="0" err="1"/>
              <a:t>etc</a:t>
            </a:r>
            <a:endParaRPr lang="en-US" sz="1800" dirty="0"/>
          </a:p>
          <a:p>
            <a:pPr marL="228600" indent="-2286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reproducing traditional artefacts, </a:t>
            </a:r>
            <a:r>
              <a:rPr lang="en-US" sz="1800" b="1" dirty="0"/>
              <a:t>traditional</a:t>
            </a:r>
            <a:r>
              <a:rPr lang="en-US" sz="1800" dirty="0"/>
              <a:t> </a:t>
            </a:r>
            <a:r>
              <a:rPr lang="en-US" sz="1800" b="1" dirty="0"/>
              <a:t>techniques</a:t>
            </a:r>
            <a:r>
              <a:rPr lang="en-US" sz="1800" dirty="0"/>
              <a:t> and know-how by </a:t>
            </a:r>
            <a:r>
              <a:rPr lang="en-US" sz="1800" b="1" dirty="0"/>
              <a:t>combining</a:t>
            </a:r>
            <a:r>
              <a:rPr lang="en-US" sz="1800" dirty="0"/>
              <a:t> them with </a:t>
            </a:r>
            <a:r>
              <a:rPr lang="en-US" sz="1800" b="1" dirty="0"/>
              <a:t>new</a:t>
            </a:r>
            <a:r>
              <a:rPr lang="en-US" sz="1800" dirty="0"/>
              <a:t>, digital and other cutting-edge technologies</a:t>
            </a:r>
          </a:p>
          <a:p>
            <a:pPr marL="228600" indent="-228600">
              <a:lnSpc>
                <a:spcPct val="100000"/>
              </a:lnSpc>
              <a:buBlip>
                <a:blip r:embed="rId2"/>
              </a:buBlip>
            </a:pPr>
            <a:r>
              <a:rPr lang="en-US" sz="1800" dirty="0"/>
              <a:t>identify </a:t>
            </a:r>
            <a:r>
              <a:rPr lang="en-US" sz="1800" b="1" dirty="0"/>
              <a:t>new</a:t>
            </a:r>
            <a:r>
              <a:rPr lang="en-US" sz="1800" dirty="0"/>
              <a:t> </a:t>
            </a:r>
            <a:r>
              <a:rPr lang="en-US" sz="1800" b="1" dirty="0"/>
              <a:t>areas of application and markets </a:t>
            </a:r>
            <a:r>
              <a:rPr lang="en-US" sz="1800" dirty="0"/>
              <a:t>for professions combining traditional crafts with cutting-edge technologies</a:t>
            </a:r>
          </a:p>
          <a:p>
            <a:pPr marL="228600" indent="-228600">
              <a:lnSpc>
                <a:spcPct val="100000"/>
              </a:lnSpc>
              <a:buBlip>
                <a:blip r:embed="rId2"/>
              </a:buBlip>
            </a:pPr>
            <a:r>
              <a:rPr lang="en-US" sz="2000" dirty="0"/>
              <a:t>The participation of enterprises, SMEs and </a:t>
            </a:r>
            <a:r>
              <a:rPr lang="en-US" sz="2000" b="1" dirty="0">
                <a:solidFill>
                  <a:srgbClr val="FF0000"/>
                </a:solidFill>
              </a:rPr>
              <a:t>CCIs</a:t>
            </a:r>
            <a:r>
              <a:rPr lang="en-US" sz="2000" dirty="0"/>
              <a:t> is strongly encouraged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AC0820B-ADE0-46F1-BA37-4749F11F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5493"/>
            <a:ext cx="10515600" cy="995363"/>
          </a:xfrm>
        </p:spPr>
        <p:txBody>
          <a:bodyPr>
            <a:normAutofit/>
          </a:bodyPr>
          <a:lstStyle/>
          <a:p>
            <a:r>
              <a:rPr lang="en-US" sz="3600" dirty="0"/>
              <a:t>Traditional crafts for the future: a new approach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CBF64C-34F1-463A-AE03-B27216BDA715}"/>
              </a:ext>
            </a:extLst>
          </p:cNvPr>
          <p:cNvSpPr txBox="1"/>
          <p:nvPr/>
        </p:nvSpPr>
        <p:spPr>
          <a:xfrm>
            <a:off x="10791545" y="5914220"/>
            <a:ext cx="793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</a:rPr>
              <a:t>RIA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2F88E4-E721-47DD-833E-CC14B8FC8804}"/>
              </a:ext>
            </a:extLst>
          </p:cNvPr>
          <p:cNvSpPr txBox="1"/>
          <p:nvPr/>
        </p:nvSpPr>
        <p:spPr>
          <a:xfrm>
            <a:off x="838199" y="5872849"/>
            <a:ext cx="4070478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GB" sz="1800" dirty="0">
                <a:effectLst/>
              </a:rPr>
              <a:t>Budget </a:t>
            </a:r>
            <a:r>
              <a:rPr lang="en-GB" sz="1800" dirty="0" err="1">
                <a:effectLst/>
              </a:rPr>
              <a:t>totale</a:t>
            </a:r>
            <a:r>
              <a:rPr lang="en-GB" sz="1800" dirty="0">
                <a:effectLst/>
              </a:rPr>
              <a:t> per il topic: 12.00 M€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497B52-863A-457D-852C-AF2F94A0857D}"/>
              </a:ext>
            </a:extLst>
          </p:cNvPr>
          <p:cNvSpPr txBox="1"/>
          <p:nvPr/>
        </p:nvSpPr>
        <p:spPr>
          <a:xfrm>
            <a:off x="5211924" y="5922780"/>
            <a:ext cx="535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</a:rPr>
              <a:t>Contributo</a:t>
            </a:r>
            <a:r>
              <a:rPr lang="en-GB" sz="1800" dirty="0">
                <a:effectLst/>
              </a:rPr>
              <a:t> EU per </a:t>
            </a:r>
            <a:r>
              <a:rPr lang="en-GB" sz="1800" dirty="0" err="1">
                <a:effectLst/>
              </a:rPr>
              <a:t>ciascun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progetto</a:t>
            </a:r>
            <a:r>
              <a:rPr lang="en-GB" sz="1800" dirty="0">
                <a:effectLst/>
              </a:rPr>
              <a:t>: </a:t>
            </a:r>
            <a:r>
              <a:rPr lang="en-GB" sz="1800" dirty="0" err="1">
                <a:effectLst/>
              </a:rPr>
              <a:t>tra</a:t>
            </a:r>
            <a:r>
              <a:rPr lang="en-GB" sz="1800" dirty="0">
                <a:effectLst/>
              </a:rPr>
              <a:t> 3.00 e 4.00 M€ </a:t>
            </a:r>
            <a:endParaRPr lang="it-IT" dirty="0"/>
          </a:p>
        </p:txBody>
      </p:sp>
      <p:pic>
        <p:nvPicPr>
          <p:cNvPr id="17" name="Elemento grafico 16" descr="Euro con riempimento a tinta unita">
            <a:extLst>
              <a:ext uri="{FF2B5EF4-FFF2-40B4-BE49-F238E27FC236}">
                <a16:creationId xmlns:a16="http://schemas.microsoft.com/office/drawing/2014/main" id="{8259C317-D998-4BE5-B755-BF08516D8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185" y="5920858"/>
            <a:ext cx="321821" cy="321821"/>
          </a:xfrm>
          <a:prstGeom prst="rect">
            <a:avLst/>
          </a:prstGeom>
        </p:spPr>
      </p:pic>
      <p:pic>
        <p:nvPicPr>
          <p:cNvPr id="18" name="Elemento grafico 17" descr="Euro con riempimento a tinta unita">
            <a:extLst>
              <a:ext uri="{FF2B5EF4-FFF2-40B4-BE49-F238E27FC236}">
                <a16:creationId xmlns:a16="http://schemas.microsoft.com/office/drawing/2014/main" id="{3046D83B-C50D-4EBD-8194-43AEB49E8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0407" y="5933727"/>
            <a:ext cx="321821" cy="3218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886D78F-ABDC-4785-8CAD-E8943124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232" y="789307"/>
            <a:ext cx="1327151" cy="99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72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AC0820B-ADE0-46F1-BA37-4749F11F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Europe’s cultural heritage and arts - promoting our values at home and abroad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68C4977-1B2C-4CD1-B81D-EA15AAE6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355"/>
            <a:ext cx="10515600" cy="3554963"/>
          </a:xfrm>
        </p:spPr>
        <p:txBody>
          <a:bodyPr>
            <a:normAutofit/>
          </a:bodyPr>
          <a:lstStyle/>
          <a:p>
            <a:r>
              <a:rPr lang="en-US" sz="2000" dirty="0"/>
              <a:t>Better </a:t>
            </a:r>
            <a:r>
              <a:rPr lang="en-US" sz="2000" b="1" dirty="0"/>
              <a:t>awareness and understanding </a:t>
            </a:r>
            <a:r>
              <a:rPr lang="en-US" sz="2000" dirty="0"/>
              <a:t>of European arts, culture and values  within the EU and internationally by leveraging the creativity of arts and cultural heritage partners in Europe.</a:t>
            </a:r>
          </a:p>
          <a:p>
            <a:r>
              <a:rPr lang="en-US" sz="2000" dirty="0"/>
              <a:t>promote Europe’s culture, values and interests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New and creative approaches </a:t>
            </a:r>
            <a:r>
              <a:rPr lang="en-US" sz="2000" dirty="0"/>
              <a:t>may be required to broaden its attractiveness </a:t>
            </a:r>
          </a:p>
          <a:p>
            <a:r>
              <a:rPr lang="en-US" sz="2000" b="1" dirty="0">
                <a:solidFill>
                  <a:srgbClr val="2661CC"/>
                </a:solidFill>
              </a:rPr>
              <a:t>Cooperation with cultural and creative stakeholders</a:t>
            </a:r>
            <a:r>
              <a:rPr lang="en-US" sz="2000" dirty="0"/>
              <a:t>, e.g. artists, actors and </a:t>
            </a:r>
            <a:r>
              <a:rPr lang="en-US" sz="2000" b="1" dirty="0">
                <a:solidFill>
                  <a:srgbClr val="0070C0"/>
                </a:solidFill>
              </a:rPr>
              <a:t>designers</a:t>
            </a:r>
            <a:r>
              <a:rPr lang="en-US" sz="2000" dirty="0"/>
              <a:t> is encouraged to attract and engage the public and in particular young people.</a:t>
            </a:r>
          </a:p>
          <a:p>
            <a:r>
              <a:rPr lang="en-US" sz="2000" b="1" dirty="0">
                <a:solidFill>
                  <a:srgbClr val="A73F9B"/>
                </a:solidFill>
              </a:rPr>
              <a:t>Digital solutions </a:t>
            </a:r>
            <a:r>
              <a:rPr lang="en-US" sz="2000" dirty="0"/>
              <a:t>and cutting-edge technologies should be considered. </a:t>
            </a:r>
          </a:p>
          <a:p>
            <a:r>
              <a:rPr lang="en-US" sz="2000" dirty="0"/>
              <a:t>In order to </a:t>
            </a:r>
            <a:r>
              <a:rPr lang="en-US" sz="2000" b="1" dirty="0"/>
              <a:t>draw lessons for policy</a:t>
            </a:r>
            <a:r>
              <a:rPr lang="en-US" sz="2000" dirty="0"/>
              <a:t>, it is important to assess the actions of </a:t>
            </a:r>
            <a:r>
              <a:rPr lang="en-US" sz="2000" b="1" dirty="0"/>
              <a:t>competitors</a:t>
            </a:r>
            <a:r>
              <a:rPr lang="en-US" sz="2000" dirty="0"/>
              <a:t>, while evaluating the effectiveness of the common European action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881193-1AE7-435E-AB99-621A1B3DB0A6}"/>
              </a:ext>
            </a:extLst>
          </p:cNvPr>
          <p:cNvSpPr txBox="1"/>
          <p:nvPr/>
        </p:nvSpPr>
        <p:spPr>
          <a:xfrm>
            <a:off x="838199" y="5872849"/>
            <a:ext cx="4070478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GB" sz="1800">
                <a:effectLst/>
              </a:rPr>
              <a:t>Budget totale per il topic: 9 M€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CBF64C-34F1-463A-AE03-B27216BDA715}"/>
              </a:ext>
            </a:extLst>
          </p:cNvPr>
          <p:cNvSpPr txBox="1"/>
          <p:nvPr/>
        </p:nvSpPr>
        <p:spPr>
          <a:xfrm>
            <a:off x="10831886" y="5922780"/>
            <a:ext cx="793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</a:rPr>
              <a:t>RIA</a:t>
            </a:r>
            <a:endParaRPr lang="it-IT" dirty="0"/>
          </a:p>
        </p:txBody>
      </p:sp>
      <p:pic>
        <p:nvPicPr>
          <p:cNvPr id="7" name="Elemento grafico 6" descr="Euro con riempimento a tinta unita">
            <a:extLst>
              <a:ext uri="{FF2B5EF4-FFF2-40B4-BE49-F238E27FC236}">
                <a16:creationId xmlns:a16="http://schemas.microsoft.com/office/drawing/2014/main" id="{BE6069B7-3BB2-4210-937F-50543DC2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85" y="5920858"/>
            <a:ext cx="321821" cy="321821"/>
          </a:xfrm>
          <a:prstGeom prst="rect">
            <a:avLst/>
          </a:prstGeom>
        </p:spPr>
      </p:pic>
      <p:pic>
        <p:nvPicPr>
          <p:cNvPr id="8" name="Elemento grafico 7" descr="Euro con riempimento a tinta unita">
            <a:extLst>
              <a:ext uri="{FF2B5EF4-FFF2-40B4-BE49-F238E27FC236}">
                <a16:creationId xmlns:a16="http://schemas.microsoft.com/office/drawing/2014/main" id="{385CCFE8-A959-4DC9-ABB4-7C0BB0A0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3795" y="5922281"/>
            <a:ext cx="321821" cy="3218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D09188-8B52-4B64-A5D6-79D97FE815B3}"/>
              </a:ext>
            </a:extLst>
          </p:cNvPr>
          <p:cNvSpPr txBox="1"/>
          <p:nvPr/>
        </p:nvSpPr>
        <p:spPr>
          <a:xfrm>
            <a:off x="5070792" y="5914637"/>
            <a:ext cx="535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</a:rPr>
              <a:t>Contributo</a:t>
            </a:r>
            <a:r>
              <a:rPr lang="en-GB" sz="1800" dirty="0">
                <a:effectLst/>
              </a:rPr>
              <a:t> EU per </a:t>
            </a:r>
            <a:r>
              <a:rPr lang="en-GB" sz="1800" dirty="0" err="1">
                <a:effectLst/>
              </a:rPr>
              <a:t>ciascun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progetto</a:t>
            </a:r>
            <a:r>
              <a:rPr lang="en-GB" sz="1800" dirty="0">
                <a:effectLst/>
              </a:rPr>
              <a:t>: </a:t>
            </a:r>
            <a:r>
              <a:rPr lang="en-GB" sz="1800" dirty="0" err="1">
                <a:effectLst/>
              </a:rPr>
              <a:t>tra</a:t>
            </a:r>
            <a:r>
              <a:rPr lang="en-GB" sz="1800" dirty="0">
                <a:effectLst/>
              </a:rPr>
              <a:t> 2 e 3 M€ </a:t>
            </a:r>
            <a:endParaRPr lang="it-IT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DEF4066-45E4-4A7B-87BC-E96F1C7ACEB3}"/>
              </a:ext>
            </a:extLst>
          </p:cNvPr>
          <p:cNvSpPr/>
          <p:nvPr/>
        </p:nvSpPr>
        <p:spPr>
          <a:xfrm>
            <a:off x="9063613" y="3677697"/>
            <a:ext cx="1105319" cy="369332"/>
          </a:xfrm>
          <a:custGeom>
            <a:avLst/>
            <a:gdLst>
              <a:gd name="connsiteX0" fmla="*/ 0 w 1105319"/>
              <a:gd name="connsiteY0" fmla="*/ 61557 h 369332"/>
              <a:gd name="connsiteX1" fmla="*/ 61557 w 1105319"/>
              <a:gd name="connsiteY1" fmla="*/ 0 h 369332"/>
              <a:gd name="connsiteX2" fmla="*/ 542837 w 1105319"/>
              <a:gd name="connsiteY2" fmla="*/ 0 h 369332"/>
              <a:gd name="connsiteX3" fmla="*/ 1043762 w 1105319"/>
              <a:gd name="connsiteY3" fmla="*/ 0 h 369332"/>
              <a:gd name="connsiteX4" fmla="*/ 1105319 w 1105319"/>
              <a:gd name="connsiteY4" fmla="*/ 61557 h 369332"/>
              <a:gd name="connsiteX5" fmla="*/ 1105319 w 1105319"/>
              <a:gd name="connsiteY5" fmla="*/ 307775 h 369332"/>
              <a:gd name="connsiteX6" fmla="*/ 1043762 w 1105319"/>
              <a:gd name="connsiteY6" fmla="*/ 369332 h 369332"/>
              <a:gd name="connsiteX7" fmla="*/ 582126 w 1105319"/>
              <a:gd name="connsiteY7" fmla="*/ 369332 h 369332"/>
              <a:gd name="connsiteX8" fmla="*/ 61557 w 1105319"/>
              <a:gd name="connsiteY8" fmla="*/ 369332 h 369332"/>
              <a:gd name="connsiteX9" fmla="*/ 0 w 1105319"/>
              <a:gd name="connsiteY9" fmla="*/ 307775 h 369332"/>
              <a:gd name="connsiteX10" fmla="*/ 0 w 1105319"/>
              <a:gd name="connsiteY10" fmla="*/ 61557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319" h="369332" extrusionOk="0">
                <a:moveTo>
                  <a:pt x="0" y="61557"/>
                </a:moveTo>
                <a:cubicBezTo>
                  <a:pt x="-1954" y="26911"/>
                  <a:pt x="28798" y="3567"/>
                  <a:pt x="61557" y="0"/>
                </a:cubicBezTo>
                <a:cubicBezTo>
                  <a:pt x="162500" y="-53575"/>
                  <a:pt x="348127" y="12803"/>
                  <a:pt x="542837" y="0"/>
                </a:cubicBezTo>
                <a:cubicBezTo>
                  <a:pt x="737547" y="-12803"/>
                  <a:pt x="818210" y="15002"/>
                  <a:pt x="1043762" y="0"/>
                </a:cubicBezTo>
                <a:cubicBezTo>
                  <a:pt x="1073348" y="8032"/>
                  <a:pt x="1103061" y="22571"/>
                  <a:pt x="1105319" y="61557"/>
                </a:cubicBezTo>
                <a:cubicBezTo>
                  <a:pt x="1133257" y="171665"/>
                  <a:pt x="1083008" y="246650"/>
                  <a:pt x="1105319" y="307775"/>
                </a:cubicBezTo>
                <a:cubicBezTo>
                  <a:pt x="1104190" y="341181"/>
                  <a:pt x="1072309" y="373625"/>
                  <a:pt x="1043762" y="369332"/>
                </a:cubicBezTo>
                <a:cubicBezTo>
                  <a:pt x="889888" y="372844"/>
                  <a:pt x="781646" y="335284"/>
                  <a:pt x="582126" y="369332"/>
                </a:cubicBezTo>
                <a:cubicBezTo>
                  <a:pt x="382606" y="403380"/>
                  <a:pt x="177997" y="332164"/>
                  <a:pt x="61557" y="369332"/>
                </a:cubicBezTo>
                <a:cubicBezTo>
                  <a:pt x="26561" y="368048"/>
                  <a:pt x="-8059" y="344040"/>
                  <a:pt x="0" y="307775"/>
                </a:cubicBezTo>
                <a:cubicBezTo>
                  <a:pt x="-8695" y="220288"/>
                  <a:pt x="13134" y="164057"/>
                  <a:pt x="0" y="61557"/>
                </a:cubicBezTo>
                <a:close/>
              </a:path>
            </a:pathLst>
          </a:custGeom>
          <a:noFill/>
          <a:ln w="38100">
            <a:solidFill>
              <a:srgbClr val="F09B10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943E560-58FD-4EF0-B59A-30C96BEEA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662" y="762000"/>
            <a:ext cx="1238251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1118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stituzionale_modello" id="{988ED8A4-C5E1-4469-9F88-8A93F95EDBDE}" vid="{D54C6236-D283-459E-8091-5151E463BCC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Widescreen</PresentationFormat>
  <Paragraphs>241</Paragraphs>
  <Slides>29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2" baseType="lpstr">
      <vt:lpstr>Aharoni</vt:lpstr>
      <vt:lpstr>Arial</vt:lpstr>
      <vt:lpstr>Arial</vt:lpstr>
      <vt:lpstr>Arial Black</vt:lpstr>
      <vt:lpstr>Calibri</vt:lpstr>
      <vt:lpstr>Calibri Light</vt:lpstr>
      <vt:lpstr>inherit</vt:lpstr>
      <vt:lpstr>Poppins</vt:lpstr>
      <vt:lpstr>ProximaNova</vt:lpstr>
      <vt:lpstr>Segoe UI</vt:lpstr>
      <vt:lpstr>Times New Roman</vt:lpstr>
      <vt:lpstr>Wingdings</vt:lpstr>
      <vt:lpstr>1_Tema di Office</vt:lpstr>
      <vt:lpstr>Horizon Europe – Cluster 2 «Culture, creativity and inclusive society»  Le opportunità per il Made in Italy</vt:lpstr>
      <vt:lpstr>Presentazione standard di PowerPoint</vt:lpstr>
      <vt:lpstr>Destinations</vt:lpstr>
      <vt:lpstr>Innovative Research on the European Cultural Heritage and the Cultural and Creative Industries</vt:lpstr>
      <vt:lpstr>Industria culturale e creative</vt:lpstr>
      <vt:lpstr>Definizione di CCIs </vt:lpstr>
      <vt:lpstr>Research and innovation on cultural heritage and CCIs – bandi 2021</vt:lpstr>
      <vt:lpstr>Traditional crafts for the future: a new approach</vt:lpstr>
      <vt:lpstr>Europe’s cultural heritage and arts - promoting our values at home and abroad</vt:lpstr>
      <vt:lpstr>New European Bahuaus</vt:lpstr>
      <vt:lpstr>The New European Bauhaus – shaping a greener and fairer way of life in creative and inclusive societies through Architecture, Design and Arts</vt:lpstr>
      <vt:lpstr>Altri topic su NEW EUROPEAN BAHUAUS</vt:lpstr>
      <vt:lpstr>Programmi europei che finanziano il NEW EUROPEAN BAHUAUS</vt:lpstr>
      <vt:lpstr>Nuovo Bauhaus Europeo  Sessioni informative sui finanziamenti disponibili</vt:lpstr>
      <vt:lpstr>Date di apertura e scadenza</vt:lpstr>
      <vt:lpstr>Presentazione standard di PowerPoint</vt:lpstr>
      <vt:lpstr>Presentazione standard di PowerPoint</vt:lpstr>
      <vt:lpstr>Politiche europee e documenti di riferimento</vt:lpstr>
      <vt:lpstr>Cluster 2 info day </vt:lpstr>
      <vt:lpstr>Brokerage event</vt:lpstr>
      <vt:lpstr>Vecchio brokerage event su Destination Social &amp; Economic Transformation </vt:lpstr>
      <vt:lpstr>Come si partecipa</vt:lpstr>
      <vt:lpstr>Progetti collaborativi</vt:lpstr>
      <vt:lpstr>I progetti finanziati in passato</vt:lpstr>
      <vt:lpstr>Progetti finanziati su Industria culturale e creativa</vt:lpstr>
      <vt:lpstr>Progetti finanziati su Moda nel settore society</vt:lpstr>
      <vt:lpstr>Sito europeo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Europe – Cluster 2 «Culture, creativity and inclusive society»</dc:title>
  <dc:creator>Monique Longo</dc:creator>
  <cp:lastModifiedBy>Monique Longo</cp:lastModifiedBy>
  <cp:revision>144</cp:revision>
  <dcterms:created xsi:type="dcterms:W3CDTF">2020-12-16T22:32:13Z</dcterms:created>
  <dcterms:modified xsi:type="dcterms:W3CDTF">2021-11-23T11:31:35Z</dcterms:modified>
</cp:coreProperties>
</file>